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60" r:id="rId7"/>
    <p:sldId id="259" r:id="rId8"/>
    <p:sldId id="262" r:id="rId9"/>
    <p:sldId id="258" r:id="rId10"/>
    <p:sldId id="263" r:id="rId11"/>
    <p:sldId id="273" r:id="rId12"/>
    <p:sldId id="268" r:id="rId13"/>
    <p:sldId id="269" r:id="rId14"/>
    <p:sldId id="270" r:id="rId15"/>
    <p:sldId id="261" r:id="rId16"/>
    <p:sldId id="266" r:id="rId17"/>
    <p:sldId id="271" r:id="rId18"/>
    <p:sldId id="272" r:id="rId19"/>
    <p:sldId id="264" r:id="rId20"/>
    <p:sldId id="265" r:id="rId21"/>
    <p:sldId id="274" r:id="rId22"/>
    <p:sldId id="275" r:id="rId23"/>
    <p:sldId id="276" r:id="rId24"/>
    <p:sldId id="277" r:id="rId25"/>
  </p:sldIdLst>
  <p:sldSz cx="18288000" cy="10287000"/>
  <p:notesSz cx="6858000" cy="9144000"/>
  <p:embeddedFontLst>
    <p:embeddedFont>
      <p:font typeface="Open Sans" panose="020B0606030504020204" pitchFamily="34" charset="0"/>
      <p:regular r:id="rId26"/>
    </p:embeddedFont>
    <p:embeddedFont>
      <p:font typeface="Open Sans Bold" panose="020B0806030504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8F7C"/>
    <a:srgbClr val="996A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C45BE9-E67B-4303-B4BF-D1AAF9D19B2C}" v="3" dt="2024-12-02T23:34:31.791"/>
    <p1510:client id="{65FBA98A-5CC8-4731-9855-190867C80656}" v="4" dt="2024-12-02T17:07:30.0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3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bha hegde" userId="0fe0e297b2fb1224" providerId="LiveId" clId="{54C45BE9-E67B-4303-B4BF-D1AAF9D19B2C}"/>
    <pc:docChg chg="modSld">
      <pc:chgData name="vibha hegde" userId="0fe0e297b2fb1224" providerId="LiveId" clId="{54C45BE9-E67B-4303-B4BF-D1AAF9D19B2C}" dt="2024-12-02T23:34:31.791" v="57"/>
      <pc:docMkLst>
        <pc:docMk/>
      </pc:docMkLst>
      <pc:sldChg chg="modSp mod">
        <pc:chgData name="vibha hegde" userId="0fe0e297b2fb1224" providerId="LiveId" clId="{54C45BE9-E67B-4303-B4BF-D1AAF9D19B2C}" dt="2024-12-02T21:12:36.565" v="1" actId="20577"/>
        <pc:sldMkLst>
          <pc:docMk/>
          <pc:sldMk cId="0" sldId="260"/>
        </pc:sldMkLst>
        <pc:spChg chg="mod">
          <ac:chgData name="vibha hegde" userId="0fe0e297b2fb1224" providerId="LiveId" clId="{54C45BE9-E67B-4303-B4BF-D1AAF9D19B2C}" dt="2024-12-02T21:12:36.565" v="1" actId="20577"/>
          <ac:spMkLst>
            <pc:docMk/>
            <pc:sldMk cId="0" sldId="260"/>
            <ac:spMk id="37" creationId="{4B7A7079-07E6-C608-0B5E-45B1039DF1D1}"/>
          </ac:spMkLst>
        </pc:spChg>
        <pc:spChg chg="mod">
          <ac:chgData name="vibha hegde" userId="0fe0e297b2fb1224" providerId="LiveId" clId="{54C45BE9-E67B-4303-B4BF-D1AAF9D19B2C}" dt="2024-12-02T21:12:32.928" v="0" actId="20577"/>
          <ac:spMkLst>
            <pc:docMk/>
            <pc:sldMk cId="0" sldId="260"/>
            <ac:spMk id="38" creationId="{3116D598-B319-529A-0D48-572B53A6A5EC}"/>
          </ac:spMkLst>
        </pc:spChg>
      </pc:sldChg>
      <pc:sldChg chg="modSp mod">
        <pc:chgData name="vibha hegde" userId="0fe0e297b2fb1224" providerId="LiveId" clId="{54C45BE9-E67B-4303-B4BF-D1AAF9D19B2C}" dt="2024-12-02T23:33:24.778" v="21" actId="27918"/>
        <pc:sldMkLst>
          <pc:docMk/>
          <pc:sldMk cId="2051417372" sldId="269"/>
        </pc:sldMkLst>
        <pc:graphicFrameChg chg="mod">
          <ac:chgData name="vibha hegde" userId="0fe0e297b2fb1224" providerId="LiveId" clId="{54C45BE9-E67B-4303-B4BF-D1AAF9D19B2C}" dt="2024-12-02T22:12:27.085" v="6"/>
          <ac:graphicFrameMkLst>
            <pc:docMk/>
            <pc:sldMk cId="2051417372" sldId="269"/>
            <ac:graphicFrameMk id="18" creationId="{291A8877-7324-3E1D-582D-5B0C89015E17}"/>
          </ac:graphicFrameMkLst>
        </pc:graphicFrameChg>
      </pc:sldChg>
      <pc:sldChg chg="modSp mod">
        <pc:chgData name="vibha hegde" userId="0fe0e297b2fb1224" providerId="LiveId" clId="{54C45BE9-E67B-4303-B4BF-D1AAF9D19B2C}" dt="2024-12-02T23:34:31.791" v="57"/>
        <pc:sldMkLst>
          <pc:docMk/>
          <pc:sldMk cId="2698129340" sldId="270"/>
        </pc:sldMkLst>
        <pc:spChg chg="mod">
          <ac:chgData name="vibha hegde" userId="0fe0e297b2fb1224" providerId="LiveId" clId="{54C45BE9-E67B-4303-B4BF-D1AAF9D19B2C}" dt="2024-12-02T23:34:14.215" v="55" actId="14100"/>
          <ac:spMkLst>
            <pc:docMk/>
            <pc:sldMk cId="2698129340" sldId="270"/>
            <ac:spMk id="34" creationId="{1C1902C7-0805-3753-4367-D32209AA7B73}"/>
          </ac:spMkLst>
        </pc:spChg>
        <pc:graphicFrameChg chg="mod">
          <ac:chgData name="vibha hegde" userId="0fe0e297b2fb1224" providerId="LiveId" clId="{54C45BE9-E67B-4303-B4BF-D1AAF9D19B2C}" dt="2024-12-02T23:34:31.791" v="57"/>
          <ac:graphicFrameMkLst>
            <pc:docMk/>
            <pc:sldMk cId="2698129340" sldId="270"/>
            <ac:graphicFrameMk id="18" creationId="{02D98722-E197-B500-4408-FB05FA7E5031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/>
              <a:t>Features</a:t>
            </a:r>
          </a:p>
          <a:p>
            <a:pPr algn="l">
              <a:defRPr/>
            </a:pPr>
            <a:r>
              <a:rPr lang="en-US" b="0" dirty="0"/>
              <a:t>Out of </a:t>
            </a:r>
            <a:r>
              <a:rPr lang="en-US" b="0" dirty="0">
                <a:solidFill>
                  <a:srgbClr val="FF0000"/>
                </a:solidFill>
              </a:rPr>
              <a:t>75 features</a:t>
            </a:r>
            <a:r>
              <a:rPr lang="en-US" b="0" dirty="0"/>
              <a:t>, post feature engineering we have </a:t>
            </a:r>
            <a:r>
              <a:rPr lang="en-US" b="0" dirty="0">
                <a:solidFill>
                  <a:srgbClr val="00B050"/>
                </a:solidFill>
              </a:rPr>
              <a:t>33 numerical </a:t>
            </a:r>
            <a:r>
              <a:rPr lang="en-US" b="0" dirty="0"/>
              <a:t>and </a:t>
            </a:r>
            <a:r>
              <a:rPr lang="en-US" b="0" dirty="0">
                <a:solidFill>
                  <a:srgbClr val="00B050"/>
                </a:solidFill>
              </a:rPr>
              <a:t>4 textual</a:t>
            </a:r>
            <a:r>
              <a:rPr lang="en-US" b="0" dirty="0"/>
              <a:t> features</a:t>
            </a:r>
          </a:p>
        </c:rich>
      </c:tx>
      <c:layout>
        <c:manualLayout>
          <c:xMode val="edge"/>
          <c:yMode val="edge"/>
          <c:x val="2.5057250656167974E-2"/>
          <c:y val="1.8072289156626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Features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696-4E16-8FCD-35C635B1E05F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696-4E16-8FCD-35C635B1E05F}"/>
              </c:ext>
            </c:extLst>
          </c:dPt>
          <c:dLbls>
            <c:spPr>
              <a:solidFill>
                <a:prstClr val="white">
                  <a:alpha val="75000"/>
                </a:prstClr>
              </a:solidFill>
              <a:ln w="9525">
                <a:solidFill>
                  <a:prstClr val="black">
                    <a:lumMod val="25000"/>
                    <a:lumOff val="75000"/>
                  </a:prst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Numerical</c:v>
                </c:pt>
                <c:pt idx="1">
                  <c:v>Textual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53-4E2B-9D2F-084D718311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MAE</c:v>
                </c:pt>
              </c:strCache>
            </c:strRef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solidFill>
                  <a:srgbClr val="FF0000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1D16-4547-804A-C6CD56C65293}"/>
                </c:ext>
              </c:extLst>
            </c:dLbl>
            <c:dLbl>
              <c:idx val="2"/>
              <c:spPr>
                <a:solidFill>
                  <a:srgbClr val="00B050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4-1D16-4547-804A-C6CD56C65293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Linear Regression</c:v>
                </c:pt>
                <c:pt idx="1">
                  <c:v>Random Forest Regression</c:v>
                </c:pt>
                <c:pt idx="2">
                  <c:v>XG Boost</c:v>
                </c:pt>
                <c:pt idx="3">
                  <c:v>Neural Network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89.122</c:v>
                </c:pt>
                <c:pt idx="1">
                  <c:v>64</c:v>
                </c:pt>
                <c:pt idx="2">
                  <c:v>62.87</c:v>
                </c:pt>
                <c:pt idx="3">
                  <c:v>79.58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16-4547-804A-C6CD56C652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Linear Regression</c:v>
                </c:pt>
                <c:pt idx="1">
                  <c:v>Random Forest Regression</c:v>
                </c:pt>
                <c:pt idx="2">
                  <c:v>XG Boost</c:v>
                </c:pt>
                <c:pt idx="3">
                  <c:v>Neural Network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127.78</c:v>
                </c:pt>
                <c:pt idx="1">
                  <c:v>108.16</c:v>
                </c:pt>
                <c:pt idx="2">
                  <c:v>103.58</c:v>
                </c:pt>
                <c:pt idx="3">
                  <c:v>124.47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16-4547-804A-C6CD56C652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R_squared %</c:v>
                </c:pt>
              </c:strCache>
            </c:strRef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Linear Regression</c:v>
                </c:pt>
                <c:pt idx="1">
                  <c:v>Random Forest Regression</c:v>
                </c:pt>
                <c:pt idx="2">
                  <c:v>XG Boost</c:v>
                </c:pt>
                <c:pt idx="3">
                  <c:v>Neural Network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35.32</c:v>
                </c:pt>
                <c:pt idx="1">
                  <c:v>55.57</c:v>
                </c:pt>
                <c:pt idx="2">
                  <c:v>57.57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16-4547-804A-C6CD56C65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128804623"/>
        <c:axId val="1128803183"/>
      </c:barChart>
      <c:catAx>
        <c:axId val="11288046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8803183"/>
        <c:crosses val="autoZero"/>
        <c:auto val="1"/>
        <c:lblAlgn val="ctr"/>
        <c:lblOffset val="100"/>
        <c:noMultiLvlLbl val="0"/>
      </c:catAx>
      <c:valAx>
        <c:axId val="112880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8804623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MAE</c:v>
                </c:pt>
              </c:strCache>
            </c:strRef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Linear Regression</c:v>
                </c:pt>
                <c:pt idx="1">
                  <c:v>Random Forest Regression</c:v>
                </c:pt>
                <c:pt idx="2">
                  <c:v>XG Boost</c:v>
                </c:pt>
                <c:pt idx="3">
                  <c:v>Neural Network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89.122</c:v>
                </c:pt>
                <c:pt idx="1">
                  <c:v>64.73</c:v>
                </c:pt>
                <c:pt idx="2">
                  <c:v>62.87</c:v>
                </c:pt>
                <c:pt idx="3">
                  <c:v>79.58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16-4547-804A-C6CD56C652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Linear Regression</c:v>
                </c:pt>
                <c:pt idx="1">
                  <c:v>Random Forest Regression</c:v>
                </c:pt>
                <c:pt idx="2">
                  <c:v>XG Boost</c:v>
                </c:pt>
                <c:pt idx="3">
                  <c:v>Neural Network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127.78</c:v>
                </c:pt>
                <c:pt idx="1">
                  <c:v>108.16</c:v>
                </c:pt>
                <c:pt idx="2">
                  <c:v>103.58</c:v>
                </c:pt>
                <c:pt idx="3">
                  <c:v>124.47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16-4547-804A-C6CD56C652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R_squared %</c:v>
                </c:pt>
              </c:strCache>
            </c:strRef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solidFill>
                  <a:srgbClr val="FF0000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0-B9BE-4C41-A9C4-C37E11BCE5C5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Linear Regression</c:v>
                </c:pt>
                <c:pt idx="1">
                  <c:v>Random Forest Regression</c:v>
                </c:pt>
                <c:pt idx="2">
                  <c:v>XG Boost</c:v>
                </c:pt>
                <c:pt idx="3">
                  <c:v>Neural Network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35.32</c:v>
                </c:pt>
                <c:pt idx="1">
                  <c:v>55.57</c:v>
                </c:pt>
                <c:pt idx="2">
                  <c:v>57.57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16-4547-804A-C6CD56C65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128804623"/>
        <c:axId val="1128803183"/>
      </c:barChart>
      <c:catAx>
        <c:axId val="11288046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8803183"/>
        <c:crosses val="autoZero"/>
        <c:auto val="1"/>
        <c:lblAlgn val="ctr"/>
        <c:lblOffset val="100"/>
        <c:noMultiLvlLbl val="0"/>
      </c:catAx>
      <c:valAx>
        <c:axId val="112880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8804623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.sv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sv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851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6312" y="2433686"/>
            <a:ext cx="11134688" cy="5568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655"/>
              </a:lnSpc>
            </a:pPr>
            <a:r>
              <a:rPr lang="en-US" sz="11600" b="1" dirty="0">
                <a:solidFill>
                  <a:srgbClr val="4B2B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AIRBNB PRICE PREDICTION</a:t>
            </a:r>
            <a:br>
              <a:rPr lang="en-US" sz="11600" b="1" dirty="0">
                <a:solidFill>
                  <a:srgbClr val="4B2B1A"/>
                </a:solidFill>
                <a:latin typeface="Open Sans Bold"/>
                <a:ea typeface="Open Sans Bold"/>
                <a:cs typeface="Open Sans Bold"/>
                <a:sym typeface="Open Sans Bold"/>
              </a:rPr>
            </a:br>
            <a:r>
              <a:rPr lang="en-US" sz="11600" b="1" dirty="0">
                <a:solidFill>
                  <a:srgbClr val="4B2B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BOSTON</a:t>
            </a:r>
          </a:p>
        </p:txBody>
      </p:sp>
      <p:sp>
        <p:nvSpPr>
          <p:cNvPr id="14" name="Freeform 14"/>
          <p:cNvSpPr/>
          <p:nvPr/>
        </p:nvSpPr>
        <p:spPr>
          <a:xfrm>
            <a:off x="676312" y="1300088"/>
            <a:ext cx="842523" cy="684741"/>
          </a:xfrm>
          <a:custGeom>
            <a:avLst/>
            <a:gdLst/>
            <a:ahLst/>
            <a:cxnLst/>
            <a:rect l="l" t="t" r="r" b="b"/>
            <a:pathLst>
              <a:path w="842523" h="684741">
                <a:moveTo>
                  <a:pt x="0" y="0"/>
                </a:moveTo>
                <a:lnTo>
                  <a:pt x="842523" y="0"/>
                </a:lnTo>
                <a:lnTo>
                  <a:pt x="842523" y="684741"/>
                </a:lnTo>
                <a:lnTo>
                  <a:pt x="0" y="6847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811862" y="1406224"/>
            <a:ext cx="5942017" cy="42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9"/>
              </a:lnSpc>
              <a:spcBef>
                <a:spcPct val="0"/>
              </a:spcBef>
            </a:pPr>
            <a:r>
              <a:rPr lang="en-US" sz="2527">
                <a:solidFill>
                  <a:srgbClr val="4B2B1A"/>
                </a:solidFill>
                <a:latin typeface="Open Sans"/>
                <a:ea typeface="Open Sans"/>
                <a:cs typeface="Open Sans"/>
                <a:sym typeface="Open Sans"/>
              </a:rPr>
              <a:t>GROUP 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8887" y="8613157"/>
            <a:ext cx="5942017" cy="96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2827">
                <a:solidFill>
                  <a:srgbClr val="4B2B1A"/>
                </a:solidFill>
                <a:latin typeface="Open Sans"/>
                <a:ea typeface="Open Sans"/>
                <a:cs typeface="Open Sans"/>
                <a:sym typeface="Open Sans"/>
              </a:rPr>
              <a:t>12/4/2024</a:t>
            </a:r>
          </a:p>
          <a:p>
            <a:pPr algn="l">
              <a:lnSpc>
                <a:spcPts val="3959"/>
              </a:lnSpc>
              <a:spcBef>
                <a:spcPct val="0"/>
              </a:spcBef>
            </a:pPr>
            <a:r>
              <a:rPr lang="en-US" sz="2827">
                <a:solidFill>
                  <a:srgbClr val="4B2B1A"/>
                </a:solidFill>
                <a:latin typeface="Open Sans"/>
                <a:ea typeface="Open Sans"/>
                <a:cs typeface="Open Sans"/>
                <a:sym typeface="Open Sans"/>
              </a:rPr>
              <a:t>Reshma, Riya, Vibha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B1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5ADFD9-EC7D-3B51-A955-1C8F980A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DCC02F9-389F-C097-20D7-AD981C4F911B}"/>
              </a:ext>
            </a:extLst>
          </p:cNvPr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4E29D4B-EC4D-E905-59D8-3B36C5130372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5E37022-8CAA-CE5B-88CB-EAE8CB7BF9F4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21F2DE5-A1F9-1B6B-CD8E-E52E573BFD36}"/>
              </a:ext>
            </a:extLst>
          </p:cNvPr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9A958B0-21E1-95A9-05B1-CB6F9B75C639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6210BAF-0C98-E519-0148-081C3C032DC6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7015B8E-307D-1A07-193F-F83AB828C5FC}"/>
              </a:ext>
            </a:extLst>
          </p:cNvPr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6E27C90-16E6-322F-BB14-FCCC73B114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851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0342157-8766-400A-FE8B-909B972C419B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84E57863-766F-CB67-F5FF-8713A5850411}"/>
              </a:ext>
            </a:extLst>
          </p:cNvPr>
          <p:cNvSpPr/>
          <p:nvPr/>
        </p:nvSpPr>
        <p:spPr>
          <a:xfrm>
            <a:off x="478226" y="432104"/>
            <a:ext cx="399955" cy="325054"/>
          </a:xfrm>
          <a:custGeom>
            <a:avLst/>
            <a:gdLst/>
            <a:ahLst/>
            <a:cxnLst/>
            <a:rect l="l" t="t" r="r" b="b"/>
            <a:pathLst>
              <a:path w="399955" h="325054">
                <a:moveTo>
                  <a:pt x="0" y="0"/>
                </a:moveTo>
                <a:lnTo>
                  <a:pt x="399955" y="0"/>
                </a:lnTo>
                <a:lnTo>
                  <a:pt x="399955" y="325054"/>
                </a:lnTo>
                <a:lnTo>
                  <a:pt x="0" y="32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478ACA7-138C-8090-0092-01928D7E44C4}"/>
              </a:ext>
            </a:extLst>
          </p:cNvPr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2BF1201-6CA5-A0D8-CB7C-9F40D3CD449A}"/>
              </a:ext>
            </a:extLst>
          </p:cNvPr>
          <p:cNvSpPr txBox="1"/>
          <p:nvPr/>
        </p:nvSpPr>
        <p:spPr>
          <a:xfrm>
            <a:off x="1028700" y="517674"/>
            <a:ext cx="2820741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Methodology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D831D2BD-4225-52DC-2FE0-8DCEB1B75BDF}"/>
              </a:ext>
            </a:extLst>
          </p:cNvPr>
          <p:cNvSpPr txBox="1"/>
          <p:nvPr/>
        </p:nvSpPr>
        <p:spPr>
          <a:xfrm>
            <a:off x="1967013" y="1464052"/>
            <a:ext cx="14353973" cy="685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Performance comparison using various models</a:t>
            </a:r>
          </a:p>
        </p:txBody>
      </p:sp>
      <p:sp>
        <p:nvSpPr>
          <p:cNvPr id="35" name="AutoShape 35">
            <a:extLst>
              <a:ext uri="{FF2B5EF4-FFF2-40B4-BE49-F238E27FC236}">
                <a16:creationId xmlns:a16="http://schemas.microsoft.com/office/drawing/2014/main" id="{7A69ACF4-7BC1-A427-5D36-89042F747155}"/>
              </a:ext>
            </a:extLst>
          </p:cNvPr>
          <p:cNvSpPr/>
          <p:nvPr/>
        </p:nvSpPr>
        <p:spPr>
          <a:xfrm>
            <a:off x="8433370" y="2247900"/>
            <a:ext cx="1421257" cy="0"/>
          </a:xfrm>
          <a:prstGeom prst="line">
            <a:avLst/>
          </a:prstGeom>
          <a:ln w="38100" cap="flat">
            <a:solidFill>
              <a:srgbClr val="AB8F7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291A8877-7324-3E1D-582D-5B0C89015E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0802411"/>
              </p:ext>
            </p:extLst>
          </p:nvPr>
        </p:nvGraphicFramePr>
        <p:xfrm>
          <a:off x="3200400" y="2705100"/>
          <a:ext cx="11658600" cy="723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51417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B1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A18053-8171-1542-52B2-79E893FFB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FB51E01-875D-7293-08E7-0AB487A63BA3}"/>
              </a:ext>
            </a:extLst>
          </p:cNvPr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D05B802-8760-094C-DB23-83528C6DE436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D6184D9-5635-4E54-9880-94DDA5922F98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39179D2-5DC5-16CA-1CBD-79E35C02914B}"/>
              </a:ext>
            </a:extLst>
          </p:cNvPr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6AE6970-790E-3C77-9C18-421CA74A1B95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32BB584-33B0-579A-A0C0-0BCEE7C14920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C37D6E1-0C7A-9522-3A32-4A023C467DEA}"/>
              </a:ext>
            </a:extLst>
          </p:cNvPr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158BC1E-B270-05AE-7166-9E1B450FC1F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851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F720ABA-B9A2-128F-3BB6-8D95B1FFC02B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CAC88FF6-82CA-23A0-0812-932F77D65252}"/>
              </a:ext>
            </a:extLst>
          </p:cNvPr>
          <p:cNvSpPr/>
          <p:nvPr/>
        </p:nvSpPr>
        <p:spPr>
          <a:xfrm>
            <a:off x="478226" y="432104"/>
            <a:ext cx="399955" cy="325054"/>
          </a:xfrm>
          <a:custGeom>
            <a:avLst/>
            <a:gdLst/>
            <a:ahLst/>
            <a:cxnLst/>
            <a:rect l="l" t="t" r="r" b="b"/>
            <a:pathLst>
              <a:path w="399955" h="325054">
                <a:moveTo>
                  <a:pt x="0" y="0"/>
                </a:moveTo>
                <a:lnTo>
                  <a:pt x="399955" y="0"/>
                </a:lnTo>
                <a:lnTo>
                  <a:pt x="399955" y="325054"/>
                </a:lnTo>
                <a:lnTo>
                  <a:pt x="0" y="32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D5B528F-245F-0E7A-77B7-12D7D24C6CFB}"/>
              </a:ext>
            </a:extLst>
          </p:cNvPr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17E44E9-EC58-4D2F-4099-36EB238184EC}"/>
              </a:ext>
            </a:extLst>
          </p:cNvPr>
          <p:cNvSpPr txBox="1"/>
          <p:nvPr/>
        </p:nvSpPr>
        <p:spPr>
          <a:xfrm>
            <a:off x="1028700" y="517674"/>
            <a:ext cx="2820741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Methodology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1C1902C7-0805-3753-4367-D32209AA7B73}"/>
              </a:ext>
            </a:extLst>
          </p:cNvPr>
          <p:cNvSpPr txBox="1"/>
          <p:nvPr/>
        </p:nvSpPr>
        <p:spPr>
          <a:xfrm>
            <a:off x="1967011" y="1072591"/>
            <a:ext cx="15558989" cy="1403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Based on the </a:t>
            </a:r>
            <a:r>
              <a:rPr lang="en-US" sz="4444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R_squared</a:t>
            </a: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value of Linear Regression, the features are not linearly explaining the model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02D98722-E197-B500-4408-FB05FA7E50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0123438"/>
              </p:ext>
            </p:extLst>
          </p:nvPr>
        </p:nvGraphicFramePr>
        <p:xfrm>
          <a:off x="3200400" y="2705100"/>
          <a:ext cx="11658600" cy="723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98129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B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851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78226" y="432104"/>
            <a:ext cx="399955" cy="325054"/>
          </a:xfrm>
          <a:custGeom>
            <a:avLst/>
            <a:gdLst/>
            <a:ahLst/>
            <a:cxnLst/>
            <a:rect l="l" t="t" r="r" b="b"/>
            <a:pathLst>
              <a:path w="399955" h="325054">
                <a:moveTo>
                  <a:pt x="0" y="0"/>
                </a:moveTo>
                <a:lnTo>
                  <a:pt x="399955" y="0"/>
                </a:lnTo>
                <a:lnTo>
                  <a:pt x="399955" y="325054"/>
                </a:lnTo>
                <a:lnTo>
                  <a:pt x="0" y="32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517674"/>
            <a:ext cx="2820741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Methodology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684160" y="2051826"/>
            <a:ext cx="8603840" cy="6183349"/>
            <a:chOff x="0" y="0"/>
            <a:chExt cx="11471786" cy="8244465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 l="3647" r="3647"/>
            <a:stretch>
              <a:fillRect/>
            </a:stretch>
          </p:blipFill>
          <p:spPr>
            <a:xfrm>
              <a:off x="0" y="0"/>
              <a:ext cx="11471786" cy="8244465"/>
            </a:xfrm>
            <a:prstGeom prst="rect">
              <a:avLst/>
            </a:prstGeom>
          </p:spPr>
        </p:pic>
      </p:grpSp>
      <p:sp>
        <p:nvSpPr>
          <p:cNvPr id="20" name="TextBox 20"/>
          <p:cNvSpPr txBox="1"/>
          <p:nvPr/>
        </p:nvSpPr>
        <p:spPr>
          <a:xfrm>
            <a:off x="2124959" y="2221392"/>
            <a:ext cx="6333241" cy="685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Textual Data Analysis</a:t>
            </a:r>
          </a:p>
        </p:txBody>
      </p:sp>
      <p:sp>
        <p:nvSpPr>
          <p:cNvPr id="21" name="AutoShape 21"/>
          <p:cNvSpPr/>
          <p:nvPr/>
        </p:nvSpPr>
        <p:spPr>
          <a:xfrm>
            <a:off x="2124959" y="3212493"/>
            <a:ext cx="1421257" cy="0"/>
          </a:xfrm>
          <a:prstGeom prst="line">
            <a:avLst/>
          </a:prstGeom>
          <a:ln w="38100" cap="flat">
            <a:solidFill>
              <a:srgbClr val="AB8F7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124959" y="3670724"/>
            <a:ext cx="2735520" cy="33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Property Type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24959" y="6655943"/>
            <a:ext cx="2735520" cy="33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Amenities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E08BCD72-6B9A-A03F-5BD0-63F6DF61FC07}"/>
              </a:ext>
            </a:extLst>
          </p:cNvPr>
          <p:cNvSpPr txBox="1"/>
          <p:nvPr/>
        </p:nvSpPr>
        <p:spPr>
          <a:xfrm>
            <a:off x="2124959" y="4314513"/>
            <a:ext cx="5801902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Linear Regression and Decision Tree Price prediction based on property type have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r_squared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value of 3.5%, indicating there is no strong linear relationship between Property type and price. </a:t>
            </a:r>
          </a:p>
          <a:p>
            <a:pPr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However, accurate predictions appear for high-frequency listings.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457CB023-CA8F-8C3D-6C45-1B028A0F7A2D}"/>
              </a:ext>
            </a:extLst>
          </p:cNvPr>
          <p:cNvSpPr txBox="1"/>
          <p:nvPr/>
        </p:nvSpPr>
        <p:spPr>
          <a:xfrm>
            <a:off x="2124959" y="7143105"/>
            <a:ext cx="580190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Linear Regression and Decision Tree have different top amenities. </a:t>
            </a:r>
          </a:p>
          <a:p>
            <a:pPr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Both the models have different error rates and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r_squared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values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B1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D93F4-EDAC-0B5F-0310-BAFDD7D3A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7A74ABB-B068-D7D2-F47E-350077D41011}"/>
              </a:ext>
            </a:extLst>
          </p:cNvPr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4068343-0291-476E-6AB5-C804EFD4263B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447B311-60B5-FA89-5933-6604690AAC20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80BD93B-8667-0B68-E41D-96B448BB9C5E}"/>
              </a:ext>
            </a:extLst>
          </p:cNvPr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FF6831A-C350-49AE-73A8-7AE89C68E377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940F1F5-1033-C488-3025-989A14F01B88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442566C-31D0-A605-38B2-AACD61E53AA0}"/>
              </a:ext>
            </a:extLst>
          </p:cNvPr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E15261E-383C-4DBD-6DB9-6D08FC1178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851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568A3DB-2DB0-04E0-C876-D29D9EFC15C8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1D963F6A-B275-E79A-FBF3-447218A23C54}"/>
              </a:ext>
            </a:extLst>
          </p:cNvPr>
          <p:cNvSpPr/>
          <p:nvPr/>
        </p:nvSpPr>
        <p:spPr>
          <a:xfrm>
            <a:off x="478226" y="432104"/>
            <a:ext cx="399955" cy="325054"/>
          </a:xfrm>
          <a:custGeom>
            <a:avLst/>
            <a:gdLst/>
            <a:ahLst/>
            <a:cxnLst/>
            <a:rect l="l" t="t" r="r" b="b"/>
            <a:pathLst>
              <a:path w="399955" h="325054">
                <a:moveTo>
                  <a:pt x="0" y="0"/>
                </a:moveTo>
                <a:lnTo>
                  <a:pt x="399955" y="0"/>
                </a:lnTo>
                <a:lnTo>
                  <a:pt x="399955" y="325054"/>
                </a:lnTo>
                <a:lnTo>
                  <a:pt x="0" y="32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B3ABC2C-8F78-57BA-B0E1-EB6DBED7B061}"/>
              </a:ext>
            </a:extLst>
          </p:cNvPr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9CEDBB9-4DFC-7AAD-622F-1FBE884E8AD1}"/>
              </a:ext>
            </a:extLst>
          </p:cNvPr>
          <p:cNvSpPr txBox="1"/>
          <p:nvPr/>
        </p:nvSpPr>
        <p:spPr>
          <a:xfrm>
            <a:off x="1028700" y="517674"/>
            <a:ext cx="2820741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Methodology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D1C0B74-D8CB-46B3-8B39-2FB4BC0017CF}"/>
              </a:ext>
            </a:extLst>
          </p:cNvPr>
          <p:cNvSpPr txBox="1"/>
          <p:nvPr/>
        </p:nvSpPr>
        <p:spPr>
          <a:xfrm>
            <a:off x="10820400" y="4152900"/>
            <a:ext cx="7730841" cy="685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Property Type Analysis</a:t>
            </a:r>
          </a:p>
        </p:txBody>
      </p:sp>
      <p:sp>
        <p:nvSpPr>
          <p:cNvPr id="25" name="AutoShape 25">
            <a:extLst>
              <a:ext uri="{FF2B5EF4-FFF2-40B4-BE49-F238E27FC236}">
                <a16:creationId xmlns:a16="http://schemas.microsoft.com/office/drawing/2014/main" id="{9314AE33-1D91-E018-77F2-4C32916FFD05}"/>
              </a:ext>
            </a:extLst>
          </p:cNvPr>
          <p:cNvSpPr/>
          <p:nvPr/>
        </p:nvSpPr>
        <p:spPr>
          <a:xfrm>
            <a:off x="10896600" y="5143500"/>
            <a:ext cx="1421257" cy="0"/>
          </a:xfrm>
          <a:prstGeom prst="line">
            <a:avLst/>
          </a:prstGeom>
          <a:ln w="38100" cap="flat">
            <a:solidFill>
              <a:srgbClr val="AB8F7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E72AFB-D8D6-19E0-83C8-49A314E7F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71" y="1770835"/>
            <a:ext cx="9525932" cy="7070671"/>
          </a:xfrm>
          <a:prstGeom prst="rect">
            <a:avLst/>
          </a:prstGeom>
        </p:spPr>
      </p:pic>
      <p:sp>
        <p:nvSpPr>
          <p:cNvPr id="14" name="TextBox 17">
            <a:extLst>
              <a:ext uri="{FF2B5EF4-FFF2-40B4-BE49-F238E27FC236}">
                <a16:creationId xmlns:a16="http://schemas.microsoft.com/office/drawing/2014/main" id="{FF2011CE-AC1F-DFE6-29ED-DD256DC0FDCA}"/>
              </a:ext>
            </a:extLst>
          </p:cNvPr>
          <p:cNvSpPr txBox="1"/>
          <p:nvPr/>
        </p:nvSpPr>
        <p:spPr>
          <a:xfrm>
            <a:off x="10896600" y="5508119"/>
            <a:ext cx="5801902" cy="3508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mean price is higher for Hotel-type properties as compared to Luxury or unique-type properties. </a:t>
            </a:r>
          </a:p>
          <a:p>
            <a:pPr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Later when we did price prediction using a decision tree for Rental Units, the accuracy was higher than that of luxury units.</a:t>
            </a:r>
          </a:p>
          <a:p>
            <a:pPr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36834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B1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28D46B-0AA2-B4AB-62FA-4772CD844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1426239-2319-4235-6A3B-5B7BF05407C8}"/>
              </a:ext>
            </a:extLst>
          </p:cNvPr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35AF3E4-9298-C009-9214-A3DD35244D18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7676E74-78CB-1012-F73D-596CFC041906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3D2F1C9-D037-11FF-21B4-872F2AA408F4}"/>
              </a:ext>
            </a:extLst>
          </p:cNvPr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C75FA1-623F-EDDF-DE68-0BE2AF5B87ED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34E55AC-6089-6A0D-B33B-D2A20A3C2996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8CA52F6-A4BF-72EB-C1CA-C6F646B783C2}"/>
              </a:ext>
            </a:extLst>
          </p:cNvPr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4BD9864-2889-D58A-81BA-B105672B5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8513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9C51041-CEC7-BCFF-3DD2-B059CC1320F8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BADB7EB5-3CA7-519F-C33D-B4B356C0C843}"/>
              </a:ext>
            </a:extLst>
          </p:cNvPr>
          <p:cNvSpPr/>
          <p:nvPr/>
        </p:nvSpPr>
        <p:spPr>
          <a:xfrm>
            <a:off x="478226" y="432104"/>
            <a:ext cx="399955" cy="325054"/>
          </a:xfrm>
          <a:custGeom>
            <a:avLst/>
            <a:gdLst/>
            <a:ahLst/>
            <a:cxnLst/>
            <a:rect l="l" t="t" r="r" b="b"/>
            <a:pathLst>
              <a:path w="399955" h="325054">
                <a:moveTo>
                  <a:pt x="0" y="0"/>
                </a:moveTo>
                <a:lnTo>
                  <a:pt x="399955" y="0"/>
                </a:lnTo>
                <a:lnTo>
                  <a:pt x="399955" y="325054"/>
                </a:lnTo>
                <a:lnTo>
                  <a:pt x="0" y="32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20B2008-7B99-006D-0EE5-9B50436C0564}"/>
              </a:ext>
            </a:extLst>
          </p:cNvPr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226546B-32B1-1DBF-6C2A-2B4F2FF5194A}"/>
              </a:ext>
            </a:extLst>
          </p:cNvPr>
          <p:cNvSpPr txBox="1"/>
          <p:nvPr/>
        </p:nvSpPr>
        <p:spPr>
          <a:xfrm>
            <a:off x="1028700" y="517674"/>
            <a:ext cx="2820741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Methodology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940D69A-ADC7-E086-C132-844F19FDE955}"/>
              </a:ext>
            </a:extLst>
          </p:cNvPr>
          <p:cNvSpPr txBox="1"/>
          <p:nvPr/>
        </p:nvSpPr>
        <p:spPr>
          <a:xfrm>
            <a:off x="10820400" y="4152900"/>
            <a:ext cx="7730841" cy="685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Property Type Analysis</a:t>
            </a:r>
          </a:p>
        </p:txBody>
      </p:sp>
      <p:sp>
        <p:nvSpPr>
          <p:cNvPr id="25" name="AutoShape 25">
            <a:extLst>
              <a:ext uri="{FF2B5EF4-FFF2-40B4-BE49-F238E27FC236}">
                <a16:creationId xmlns:a16="http://schemas.microsoft.com/office/drawing/2014/main" id="{1F2F592E-3955-FA23-3BF0-F476D4BD1DEF}"/>
              </a:ext>
            </a:extLst>
          </p:cNvPr>
          <p:cNvSpPr/>
          <p:nvPr/>
        </p:nvSpPr>
        <p:spPr>
          <a:xfrm>
            <a:off x="10896600" y="5143500"/>
            <a:ext cx="1421257" cy="0"/>
          </a:xfrm>
          <a:prstGeom prst="line">
            <a:avLst/>
          </a:prstGeom>
          <a:ln w="38100" cap="flat">
            <a:solidFill>
              <a:srgbClr val="AB8F7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9617CA70-AB08-9ED0-4971-72468AB2411C}"/>
              </a:ext>
            </a:extLst>
          </p:cNvPr>
          <p:cNvSpPr txBox="1"/>
          <p:nvPr/>
        </p:nvSpPr>
        <p:spPr>
          <a:xfrm>
            <a:off x="10896600" y="5508119"/>
            <a:ext cx="580190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mean price is higher for Entire Units is higher than for Shared units or Private rooms within a unit.</a:t>
            </a:r>
          </a:p>
          <a:p>
            <a:pPr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A27B3E-8D27-AFC3-E310-205D4EFD8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81" y="2392441"/>
            <a:ext cx="9167654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53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B1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68D1B8-375D-FC11-9595-55ADE221E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5A41081-5FEF-5F66-4F17-36C68C5C3D0A}"/>
              </a:ext>
            </a:extLst>
          </p:cNvPr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CF76B0C-9E0D-5E07-24A3-56D3F8A82F4A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8182BA1-5CB2-C9A2-C323-2C8CECA88BDB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8C824B8-5438-B6C6-C95C-364C3E4BE751}"/>
              </a:ext>
            </a:extLst>
          </p:cNvPr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30538A6-9D87-1A69-4ADA-74CFAC76662B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540E150-2D93-C50C-A88E-546ADD8129AC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2663855-4E64-2613-FCBB-0759B93BAD68}"/>
              </a:ext>
            </a:extLst>
          </p:cNvPr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F411132-AF9C-CD13-10DE-BDEA2F5AB68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851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4CE76A0-78D8-A8D2-C974-503C86A0C499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4ED54759-AC02-4EA8-0914-6AAE05C7783B}"/>
              </a:ext>
            </a:extLst>
          </p:cNvPr>
          <p:cNvSpPr/>
          <p:nvPr/>
        </p:nvSpPr>
        <p:spPr>
          <a:xfrm>
            <a:off x="478226" y="432104"/>
            <a:ext cx="399955" cy="325054"/>
          </a:xfrm>
          <a:custGeom>
            <a:avLst/>
            <a:gdLst/>
            <a:ahLst/>
            <a:cxnLst/>
            <a:rect l="l" t="t" r="r" b="b"/>
            <a:pathLst>
              <a:path w="399955" h="325054">
                <a:moveTo>
                  <a:pt x="0" y="0"/>
                </a:moveTo>
                <a:lnTo>
                  <a:pt x="399955" y="0"/>
                </a:lnTo>
                <a:lnTo>
                  <a:pt x="399955" y="325054"/>
                </a:lnTo>
                <a:lnTo>
                  <a:pt x="0" y="32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5472375-6483-0348-B765-C6B36E20DDA7}"/>
              </a:ext>
            </a:extLst>
          </p:cNvPr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DF8D4BC-BB67-F20B-E248-4AC36C82E37D}"/>
              </a:ext>
            </a:extLst>
          </p:cNvPr>
          <p:cNvSpPr txBox="1"/>
          <p:nvPr/>
        </p:nvSpPr>
        <p:spPr>
          <a:xfrm>
            <a:off x="1028700" y="517674"/>
            <a:ext cx="2820741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Methodology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07BA86D-8E40-2AB7-1095-143F7F68D4A4}"/>
              </a:ext>
            </a:extLst>
          </p:cNvPr>
          <p:cNvSpPr txBox="1"/>
          <p:nvPr/>
        </p:nvSpPr>
        <p:spPr>
          <a:xfrm>
            <a:off x="9244585" y="5809762"/>
            <a:ext cx="8534400" cy="685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Amenities Analysis</a:t>
            </a:r>
          </a:p>
        </p:txBody>
      </p:sp>
      <p:sp>
        <p:nvSpPr>
          <p:cNvPr id="25" name="AutoShape 25">
            <a:extLst>
              <a:ext uri="{FF2B5EF4-FFF2-40B4-BE49-F238E27FC236}">
                <a16:creationId xmlns:a16="http://schemas.microsoft.com/office/drawing/2014/main" id="{F259BF4E-7897-4659-A3AF-AD891952DA3A}"/>
              </a:ext>
            </a:extLst>
          </p:cNvPr>
          <p:cNvSpPr/>
          <p:nvPr/>
        </p:nvSpPr>
        <p:spPr>
          <a:xfrm>
            <a:off x="9244585" y="6667500"/>
            <a:ext cx="1421257" cy="0"/>
          </a:xfrm>
          <a:prstGeom prst="line">
            <a:avLst/>
          </a:prstGeom>
          <a:ln w="38100" cap="flat">
            <a:solidFill>
              <a:srgbClr val="AB8F7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5D45004B-980E-65BE-FB3B-116380BE0887}"/>
              </a:ext>
            </a:extLst>
          </p:cNvPr>
          <p:cNvSpPr txBox="1"/>
          <p:nvPr/>
        </p:nvSpPr>
        <p:spPr>
          <a:xfrm>
            <a:off x="9244585" y="7033235"/>
            <a:ext cx="8699910" cy="1061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decision tree had a higher performance compared to Linear Regression and the top five amenities based on importance in price prediction are shown in the figure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625DB2-5372-A318-A8D0-B6DBCE9B6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54" y="2667873"/>
            <a:ext cx="8605393" cy="54554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C81614-F578-84D0-E7C9-E7E11F83C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4875" y="2667873"/>
            <a:ext cx="4002820" cy="29219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5F66F9-9B16-FE67-0935-C32266ECE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1639" y="2667873"/>
            <a:ext cx="4246854" cy="292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33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B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851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78226" y="432104"/>
            <a:ext cx="399955" cy="325054"/>
          </a:xfrm>
          <a:custGeom>
            <a:avLst/>
            <a:gdLst/>
            <a:ahLst/>
            <a:cxnLst/>
            <a:rect l="l" t="t" r="r" b="b"/>
            <a:pathLst>
              <a:path w="399955" h="325054">
                <a:moveTo>
                  <a:pt x="0" y="0"/>
                </a:moveTo>
                <a:lnTo>
                  <a:pt x="399955" y="0"/>
                </a:lnTo>
                <a:lnTo>
                  <a:pt x="399955" y="325054"/>
                </a:lnTo>
                <a:lnTo>
                  <a:pt x="0" y="32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517674"/>
            <a:ext cx="2820741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382096" y="1673371"/>
            <a:ext cx="5615666" cy="6940258"/>
            <a:chOff x="0" y="0"/>
            <a:chExt cx="7487555" cy="925367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 t="8829" b="8829"/>
            <a:stretch>
              <a:fillRect/>
            </a:stretch>
          </p:blipFill>
          <p:spPr>
            <a:xfrm>
              <a:off x="0" y="0"/>
              <a:ext cx="7487555" cy="9253678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0" y="1673371"/>
            <a:ext cx="3104102" cy="6940258"/>
            <a:chOff x="0" y="0"/>
            <a:chExt cx="4138803" cy="9253678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/>
            <a:srcRect l="25750" r="7160"/>
            <a:stretch>
              <a:fillRect/>
            </a:stretch>
          </p:blipFill>
          <p:spPr>
            <a:xfrm>
              <a:off x="0" y="0"/>
              <a:ext cx="4138803" cy="9253678"/>
            </a:xfrm>
            <a:prstGeom prst="rect">
              <a:avLst/>
            </a:prstGeom>
          </p:spPr>
        </p:pic>
      </p:grpSp>
      <p:sp>
        <p:nvSpPr>
          <p:cNvPr id="22" name="TextBox 22"/>
          <p:cNvSpPr txBox="1"/>
          <p:nvPr/>
        </p:nvSpPr>
        <p:spPr>
          <a:xfrm>
            <a:off x="10613012" y="1943100"/>
            <a:ext cx="5234130" cy="1403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takeaways from our analysis</a:t>
            </a:r>
          </a:p>
        </p:txBody>
      </p:sp>
      <p:sp>
        <p:nvSpPr>
          <p:cNvPr id="23" name="AutoShape 23"/>
          <p:cNvSpPr/>
          <p:nvPr/>
        </p:nvSpPr>
        <p:spPr>
          <a:xfrm>
            <a:off x="10615470" y="3512287"/>
            <a:ext cx="1421257" cy="0"/>
          </a:xfrm>
          <a:prstGeom prst="line">
            <a:avLst/>
          </a:prstGeom>
          <a:ln w="38100" cap="flat">
            <a:solidFill>
              <a:srgbClr val="AB8F7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5F57399A-B0A2-5DF1-8429-DB562D5DCE17}"/>
              </a:ext>
            </a:extLst>
          </p:cNvPr>
          <p:cNvSpPr txBox="1"/>
          <p:nvPr/>
        </p:nvSpPr>
        <p:spPr>
          <a:xfrm>
            <a:off x="10635135" y="4000500"/>
            <a:ext cx="5801902" cy="525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Increasing accommodation capacity can justify a higher listing price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List more entire units over private rooms in a unit or shared units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Increasing availability can fetch more price for hosts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Customers prefer more security and amenities highlighting security features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endParaRPr lang="en-US" sz="23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B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851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78226" y="432104"/>
            <a:ext cx="399955" cy="325054"/>
          </a:xfrm>
          <a:custGeom>
            <a:avLst/>
            <a:gdLst/>
            <a:ahLst/>
            <a:cxnLst/>
            <a:rect l="l" t="t" r="r" b="b"/>
            <a:pathLst>
              <a:path w="399955" h="325054">
                <a:moveTo>
                  <a:pt x="0" y="0"/>
                </a:moveTo>
                <a:lnTo>
                  <a:pt x="399955" y="0"/>
                </a:lnTo>
                <a:lnTo>
                  <a:pt x="399955" y="325054"/>
                </a:lnTo>
                <a:lnTo>
                  <a:pt x="0" y="32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517674"/>
            <a:ext cx="2820741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 7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144500" y="1028700"/>
            <a:ext cx="4114800" cy="4114800"/>
            <a:chOff x="0" y="0"/>
            <a:chExt cx="5486400" cy="54864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 l="6374" r="6374"/>
            <a:stretch>
              <a:fillRect/>
            </a:stretch>
          </p:blipFill>
          <p:spPr>
            <a:xfrm>
              <a:off x="0" y="0"/>
              <a:ext cx="5486400" cy="548640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3144500" y="5143500"/>
            <a:ext cx="4114800" cy="4114800"/>
            <a:chOff x="0" y="0"/>
            <a:chExt cx="5486400" cy="5486400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/>
            <a:srcRect l="4178" r="29196"/>
            <a:stretch>
              <a:fillRect/>
            </a:stretch>
          </p:blipFill>
          <p:spPr>
            <a:xfrm>
              <a:off x="0" y="0"/>
              <a:ext cx="5486400" cy="5486400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9039489" y="1028700"/>
            <a:ext cx="4114800" cy="4114800"/>
            <a:chOff x="0" y="0"/>
            <a:chExt cx="5486400" cy="5486400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/>
            <a:srcRect t="27536" b="5797"/>
            <a:stretch>
              <a:fillRect/>
            </a:stretch>
          </p:blipFill>
          <p:spPr>
            <a:xfrm>
              <a:off x="0" y="0"/>
              <a:ext cx="5486400" cy="5486400"/>
            </a:xfrm>
            <a:prstGeom prst="rect">
              <a:avLst/>
            </a:prstGeom>
          </p:spPr>
        </p:pic>
      </p:grpSp>
      <p:grpSp>
        <p:nvGrpSpPr>
          <p:cNvPr id="24" name="Group 24"/>
          <p:cNvGrpSpPr/>
          <p:nvPr/>
        </p:nvGrpSpPr>
        <p:grpSpPr>
          <a:xfrm>
            <a:off x="9039489" y="5143500"/>
            <a:ext cx="4114800" cy="4114800"/>
            <a:chOff x="0" y="0"/>
            <a:chExt cx="5486400" cy="54864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7"/>
            <a:srcRect l="14874" r="14874"/>
            <a:stretch>
              <a:fillRect/>
            </a:stretch>
          </p:blipFill>
          <p:spPr>
            <a:xfrm>
              <a:off x="0" y="0"/>
              <a:ext cx="5486400" cy="5486400"/>
            </a:xfrm>
            <a:prstGeom prst="rect">
              <a:avLst/>
            </a:prstGeom>
          </p:spPr>
        </p:pic>
      </p:grpSp>
      <p:sp>
        <p:nvSpPr>
          <p:cNvPr id="26" name="TextBox 26"/>
          <p:cNvSpPr txBox="1"/>
          <p:nvPr/>
        </p:nvSpPr>
        <p:spPr>
          <a:xfrm>
            <a:off x="2220652" y="2402001"/>
            <a:ext cx="3895156" cy="70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THANK YOU</a:t>
            </a:r>
          </a:p>
        </p:txBody>
      </p:sp>
      <p:sp>
        <p:nvSpPr>
          <p:cNvPr id="27" name="AutoShape 27"/>
          <p:cNvSpPr/>
          <p:nvPr/>
        </p:nvSpPr>
        <p:spPr>
          <a:xfrm>
            <a:off x="2220652" y="3393102"/>
            <a:ext cx="1421257" cy="0"/>
          </a:xfrm>
          <a:prstGeom prst="line">
            <a:avLst/>
          </a:prstGeom>
          <a:ln w="38100" cap="flat">
            <a:solidFill>
              <a:srgbClr val="AB8F7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2186668" y="4152900"/>
            <a:ext cx="2735520" cy="33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Questions?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B1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D4836-0C8D-5036-189A-25B1A2800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98C6637-DD02-E4D5-F47F-D01B78624AD4}"/>
              </a:ext>
            </a:extLst>
          </p:cNvPr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836E262-D4CD-72A3-4F55-8DE4311D825D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B6C7DEA-3AB4-5D93-FCE9-C7FC62D387A1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95C5AAE-B78D-75A0-32AA-84090CE5142E}"/>
              </a:ext>
            </a:extLst>
          </p:cNvPr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C856984-484E-DB6B-FFDF-EFCA92E4E8F7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26FD798-73DF-56B4-E7A8-E9092DAEFB97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9532A32-D602-E0DA-8F65-3649F53BA485}"/>
              </a:ext>
            </a:extLst>
          </p:cNvPr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7EC59F6-6EC1-A726-3078-75EAFB628B6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851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FA9BC43-36E4-A8FC-65CD-51C03AF3FC18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834A002-E495-8039-0FE6-4201563E2B4D}"/>
              </a:ext>
            </a:extLst>
          </p:cNvPr>
          <p:cNvSpPr/>
          <p:nvPr/>
        </p:nvSpPr>
        <p:spPr>
          <a:xfrm>
            <a:off x="478226" y="432104"/>
            <a:ext cx="399955" cy="325054"/>
          </a:xfrm>
          <a:custGeom>
            <a:avLst/>
            <a:gdLst/>
            <a:ahLst/>
            <a:cxnLst/>
            <a:rect l="l" t="t" r="r" b="b"/>
            <a:pathLst>
              <a:path w="399955" h="325054">
                <a:moveTo>
                  <a:pt x="0" y="0"/>
                </a:moveTo>
                <a:lnTo>
                  <a:pt x="399955" y="0"/>
                </a:lnTo>
                <a:lnTo>
                  <a:pt x="399955" y="325054"/>
                </a:lnTo>
                <a:lnTo>
                  <a:pt x="0" y="32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E165AF1F-909E-B284-D124-382B6F15D962}"/>
              </a:ext>
            </a:extLst>
          </p:cNvPr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A1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51CE0FB-FFF4-A7E8-2999-1FC536FF4F66}"/>
              </a:ext>
            </a:extLst>
          </p:cNvPr>
          <p:cNvSpPr txBox="1"/>
          <p:nvPr/>
        </p:nvSpPr>
        <p:spPr>
          <a:xfrm>
            <a:off x="1028700" y="517674"/>
            <a:ext cx="2820741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 7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C3ED359E-99FC-A23A-2384-73C200083853}"/>
              </a:ext>
            </a:extLst>
          </p:cNvPr>
          <p:cNvSpPr txBox="1"/>
          <p:nvPr/>
        </p:nvSpPr>
        <p:spPr>
          <a:xfrm>
            <a:off x="2220652" y="2402001"/>
            <a:ext cx="3895156" cy="70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Appendix</a:t>
            </a:r>
          </a:p>
        </p:txBody>
      </p:sp>
      <p:sp>
        <p:nvSpPr>
          <p:cNvPr id="27" name="AutoShape 27">
            <a:extLst>
              <a:ext uri="{FF2B5EF4-FFF2-40B4-BE49-F238E27FC236}">
                <a16:creationId xmlns:a16="http://schemas.microsoft.com/office/drawing/2014/main" id="{49CAC376-4DB9-4850-E702-A7A58065A487}"/>
              </a:ext>
            </a:extLst>
          </p:cNvPr>
          <p:cNvSpPr/>
          <p:nvPr/>
        </p:nvSpPr>
        <p:spPr>
          <a:xfrm>
            <a:off x="2220652" y="3393102"/>
            <a:ext cx="1421257" cy="0"/>
          </a:xfrm>
          <a:prstGeom prst="line">
            <a:avLst/>
          </a:prstGeom>
          <a:ln w="38100" cap="flat">
            <a:solidFill>
              <a:srgbClr val="AB8F7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21CF0E4-B800-53F6-1C36-2CB53BB25405}"/>
              </a:ext>
            </a:extLst>
          </p:cNvPr>
          <p:cNvSpPr txBox="1"/>
          <p:nvPr/>
        </p:nvSpPr>
        <p:spPr>
          <a:xfrm>
            <a:off x="2186668" y="4152900"/>
            <a:ext cx="2735520" cy="1053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Multi-</a:t>
            </a:r>
            <a:r>
              <a:rPr lang="en-US" sz="1999" b="1" dirty="0" err="1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colinearity</a:t>
            </a:r>
            <a:r>
              <a:rPr lang="en-US" sz="1999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assessment using the correlation matrix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611EF7-8FE3-ADBD-7F95-E01A50826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1320240"/>
            <a:ext cx="9132833" cy="787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69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B1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D4CB2C-3EF2-A725-9D41-61380FAB2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BF8A1DF-083E-253B-401A-F53A6923EEEE}"/>
              </a:ext>
            </a:extLst>
          </p:cNvPr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5825D8D-44A8-9EE3-3DDE-658B69F21F5C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5343740-5F16-6E95-090E-0BF5DCA0EFC5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B609F70-F0B6-51DD-D27B-5C5F7C3AE6C8}"/>
              </a:ext>
            </a:extLst>
          </p:cNvPr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BEE23F1-DA20-6B4C-A737-FF27B922609B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953DC2D-21E5-27B5-99D5-19FDDE911ADD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8C94C3E-480A-1766-0B2F-304637B97634}"/>
              </a:ext>
            </a:extLst>
          </p:cNvPr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A62DBF9-1F52-5FD3-75A6-F4B5A3F53B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851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85CC06C-1B57-EE33-6603-ADB937AF2983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DC2F66EF-3D92-E334-2364-64673305D037}"/>
              </a:ext>
            </a:extLst>
          </p:cNvPr>
          <p:cNvSpPr/>
          <p:nvPr/>
        </p:nvSpPr>
        <p:spPr>
          <a:xfrm>
            <a:off x="478226" y="432104"/>
            <a:ext cx="399955" cy="325054"/>
          </a:xfrm>
          <a:custGeom>
            <a:avLst/>
            <a:gdLst/>
            <a:ahLst/>
            <a:cxnLst/>
            <a:rect l="l" t="t" r="r" b="b"/>
            <a:pathLst>
              <a:path w="399955" h="325054">
                <a:moveTo>
                  <a:pt x="0" y="0"/>
                </a:moveTo>
                <a:lnTo>
                  <a:pt x="399955" y="0"/>
                </a:lnTo>
                <a:lnTo>
                  <a:pt x="399955" y="325054"/>
                </a:lnTo>
                <a:lnTo>
                  <a:pt x="0" y="32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E81011B-A33A-B61A-9C36-E208E5C08A50}"/>
              </a:ext>
            </a:extLst>
          </p:cNvPr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A1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D42843E-2DC8-68DB-9373-E51400200DFF}"/>
              </a:ext>
            </a:extLst>
          </p:cNvPr>
          <p:cNvSpPr txBox="1"/>
          <p:nvPr/>
        </p:nvSpPr>
        <p:spPr>
          <a:xfrm>
            <a:off x="1028700" y="517674"/>
            <a:ext cx="2820741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 7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C5FE7AC-7D6C-EAF5-5CA4-39D47757E460}"/>
              </a:ext>
            </a:extLst>
          </p:cNvPr>
          <p:cNvSpPr txBox="1"/>
          <p:nvPr/>
        </p:nvSpPr>
        <p:spPr>
          <a:xfrm>
            <a:off x="2220652" y="2402001"/>
            <a:ext cx="3895156" cy="70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Appendix</a:t>
            </a:r>
          </a:p>
        </p:txBody>
      </p:sp>
      <p:sp>
        <p:nvSpPr>
          <p:cNvPr id="27" name="AutoShape 27">
            <a:extLst>
              <a:ext uri="{FF2B5EF4-FFF2-40B4-BE49-F238E27FC236}">
                <a16:creationId xmlns:a16="http://schemas.microsoft.com/office/drawing/2014/main" id="{B8039EFF-5E5D-739A-F1CA-F813AF0DE912}"/>
              </a:ext>
            </a:extLst>
          </p:cNvPr>
          <p:cNvSpPr/>
          <p:nvPr/>
        </p:nvSpPr>
        <p:spPr>
          <a:xfrm>
            <a:off x="2220652" y="3393102"/>
            <a:ext cx="1421257" cy="0"/>
          </a:xfrm>
          <a:prstGeom prst="line">
            <a:avLst/>
          </a:prstGeom>
          <a:ln w="38100" cap="flat">
            <a:solidFill>
              <a:srgbClr val="AB8F7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ACD1EE28-2917-FD0A-4E55-6833798844B6}"/>
              </a:ext>
            </a:extLst>
          </p:cNvPr>
          <p:cNvSpPr txBox="1"/>
          <p:nvPr/>
        </p:nvSpPr>
        <p:spPr>
          <a:xfrm>
            <a:off x="2186668" y="4152900"/>
            <a:ext cx="2735520" cy="248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Decision Tree Price Prediction based on Property Type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endParaRPr lang="en-US" sz="1999" b="1" dirty="0">
              <a:solidFill>
                <a:srgbClr val="AB8F7C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Decision Tree Price Prediction based on Room Type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B1E647-8B8A-DE74-617F-EFD8A0B82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565634"/>
            <a:ext cx="7437765" cy="45190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852EFE-9FAF-8B85-6E1D-22618FCF0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980" y="5418750"/>
            <a:ext cx="7445385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58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B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851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8619307" cy="10287000"/>
            <a:chOff x="0" y="0"/>
            <a:chExt cx="11492410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t="20484"/>
            <a:stretch>
              <a:fillRect/>
            </a:stretch>
          </p:blipFill>
          <p:spPr>
            <a:xfrm flipH="1">
              <a:off x="0" y="0"/>
              <a:ext cx="11492410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27098" y="1838774"/>
            <a:ext cx="77724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8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 want to maximize Airbnb host profits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0432739" y="3695700"/>
            <a:ext cx="1421257" cy="0"/>
          </a:xfrm>
          <a:prstGeom prst="line">
            <a:avLst/>
          </a:prstGeom>
          <a:ln w="38100" cap="flat">
            <a:solidFill>
              <a:srgbClr val="AB8F7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1491214" y="4194769"/>
            <a:ext cx="5801902" cy="1061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factors affect the price of Airbnb listing? What trends and factors impact the listing price?</a:t>
            </a:r>
          </a:p>
        </p:txBody>
      </p:sp>
      <p:pic>
        <p:nvPicPr>
          <p:cNvPr id="24" name="Graphic 23" descr="Clipboard Checked with solid fill">
            <a:extLst>
              <a:ext uri="{FF2B5EF4-FFF2-40B4-BE49-F238E27FC236}">
                <a16:creationId xmlns:a16="http://schemas.microsoft.com/office/drawing/2014/main" id="{4532ABFA-21F1-DBA8-8BFC-13DD6EA51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2739" y="4312655"/>
            <a:ext cx="768661" cy="76866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DB1BA5D-44B9-9800-743A-A7397B3DB187}"/>
              </a:ext>
            </a:extLst>
          </p:cNvPr>
          <p:cNvGrpSpPr/>
          <p:nvPr/>
        </p:nvGrpSpPr>
        <p:grpSpPr>
          <a:xfrm>
            <a:off x="10454032" y="7816511"/>
            <a:ext cx="6862167" cy="1061829"/>
            <a:chOff x="10447487" y="6047604"/>
            <a:chExt cx="6862167" cy="1061829"/>
          </a:xfrm>
        </p:grpSpPr>
        <p:sp>
          <p:nvSpPr>
            <p:cNvPr id="19" name="TextBox 19"/>
            <p:cNvSpPr txBox="1"/>
            <p:nvPr/>
          </p:nvSpPr>
          <p:spPr>
            <a:xfrm>
              <a:off x="11507752" y="6047604"/>
              <a:ext cx="5801902" cy="1061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3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Create a Machine Learning Model for predicting the price of a future listing, based on a feature set. </a:t>
              </a:r>
            </a:p>
          </p:txBody>
        </p:sp>
        <p:pic>
          <p:nvPicPr>
            <p:cNvPr id="26" name="Graphic 25" descr="Money with solid fill">
              <a:extLst>
                <a:ext uri="{FF2B5EF4-FFF2-40B4-BE49-F238E27FC236}">
                  <a16:creationId xmlns:a16="http://schemas.microsoft.com/office/drawing/2014/main" id="{9CC24AE3-52B9-D384-C539-03134FF8C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47487" y="6275004"/>
              <a:ext cx="753913" cy="753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875D8E-E431-9710-1F99-0A9AE2442DDC}"/>
              </a:ext>
            </a:extLst>
          </p:cNvPr>
          <p:cNvGrpSpPr/>
          <p:nvPr/>
        </p:nvGrpSpPr>
        <p:grpSpPr>
          <a:xfrm>
            <a:off x="10376271" y="6193471"/>
            <a:ext cx="6855934" cy="795658"/>
            <a:chOff x="10452168" y="7952308"/>
            <a:chExt cx="6855934" cy="795658"/>
          </a:xfrm>
        </p:grpSpPr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37DEB083-005A-C524-8B5E-DA5C9C0F8CF3}"/>
                </a:ext>
              </a:extLst>
            </p:cNvPr>
            <p:cNvSpPr txBox="1"/>
            <p:nvPr/>
          </p:nvSpPr>
          <p:spPr>
            <a:xfrm>
              <a:off x="11506200" y="8014451"/>
              <a:ext cx="5801902" cy="707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sz="23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Analyze which amenities and property types are preferred based on ML models.</a:t>
              </a:r>
            </a:p>
          </p:txBody>
        </p:sp>
        <p:pic>
          <p:nvPicPr>
            <p:cNvPr id="28" name="Graphic 27" descr="Mountain scene with solid fill">
              <a:extLst>
                <a:ext uri="{FF2B5EF4-FFF2-40B4-BE49-F238E27FC236}">
                  <a16:creationId xmlns:a16="http://schemas.microsoft.com/office/drawing/2014/main" id="{8224EAAF-97DA-EDE8-35C0-8905F0C2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452168" y="7952308"/>
              <a:ext cx="795658" cy="7956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B1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31AC0B-B1D2-BABF-DF4C-B224FB160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6813470-2B80-1CE2-6F49-49B6EFC55DED}"/>
              </a:ext>
            </a:extLst>
          </p:cNvPr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32607C2-1F74-0C71-CDE5-67DFB7F0A1CF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58E8AE3-D858-2856-3600-7A93C8661862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13484A1-C2DF-26C6-66DF-22811F02429A}"/>
              </a:ext>
            </a:extLst>
          </p:cNvPr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7DDFA67-6132-D73B-3B5B-883512A1D72D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E4C57D1-D5EB-2961-5F79-4E225B043D03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20AFEB3-1E0A-F6AE-DA3A-16E73268145B}"/>
              </a:ext>
            </a:extLst>
          </p:cNvPr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D1501DD-4502-65FE-9DD4-B4872E03C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851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00D0546-8E04-1FE1-A328-61DD49F22F3F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5281545-A60A-0BD5-2CB2-73A907C1C8E0}"/>
              </a:ext>
            </a:extLst>
          </p:cNvPr>
          <p:cNvSpPr/>
          <p:nvPr/>
        </p:nvSpPr>
        <p:spPr>
          <a:xfrm>
            <a:off x="478226" y="432104"/>
            <a:ext cx="399955" cy="325054"/>
          </a:xfrm>
          <a:custGeom>
            <a:avLst/>
            <a:gdLst/>
            <a:ahLst/>
            <a:cxnLst/>
            <a:rect l="l" t="t" r="r" b="b"/>
            <a:pathLst>
              <a:path w="399955" h="325054">
                <a:moveTo>
                  <a:pt x="0" y="0"/>
                </a:moveTo>
                <a:lnTo>
                  <a:pt x="399955" y="0"/>
                </a:lnTo>
                <a:lnTo>
                  <a:pt x="399955" y="325054"/>
                </a:lnTo>
                <a:lnTo>
                  <a:pt x="0" y="32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0786FBE-4B32-E993-0313-D36B7F3C4D84}"/>
              </a:ext>
            </a:extLst>
          </p:cNvPr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A1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B6E2E72-93D1-3E16-053A-10C45CB79E58}"/>
              </a:ext>
            </a:extLst>
          </p:cNvPr>
          <p:cNvSpPr txBox="1"/>
          <p:nvPr/>
        </p:nvSpPr>
        <p:spPr>
          <a:xfrm>
            <a:off x="1028700" y="517674"/>
            <a:ext cx="2820741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 7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6ACEEBD-57BE-1D44-4BAF-F1A0F222DEC1}"/>
              </a:ext>
            </a:extLst>
          </p:cNvPr>
          <p:cNvSpPr txBox="1"/>
          <p:nvPr/>
        </p:nvSpPr>
        <p:spPr>
          <a:xfrm>
            <a:off x="2220652" y="2402001"/>
            <a:ext cx="3895156" cy="70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Appendix</a:t>
            </a:r>
          </a:p>
        </p:txBody>
      </p:sp>
      <p:sp>
        <p:nvSpPr>
          <p:cNvPr id="27" name="AutoShape 27">
            <a:extLst>
              <a:ext uri="{FF2B5EF4-FFF2-40B4-BE49-F238E27FC236}">
                <a16:creationId xmlns:a16="http://schemas.microsoft.com/office/drawing/2014/main" id="{04560ACC-E5FE-4E7F-F3CA-DCCD0BC7A25F}"/>
              </a:ext>
            </a:extLst>
          </p:cNvPr>
          <p:cNvSpPr/>
          <p:nvPr/>
        </p:nvSpPr>
        <p:spPr>
          <a:xfrm>
            <a:off x="2220652" y="3393102"/>
            <a:ext cx="1421257" cy="0"/>
          </a:xfrm>
          <a:prstGeom prst="line">
            <a:avLst/>
          </a:prstGeom>
          <a:ln w="38100" cap="flat">
            <a:solidFill>
              <a:srgbClr val="AB8F7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8C71F3E7-EB36-C2B7-F24E-AF9E1EEBB24D}"/>
              </a:ext>
            </a:extLst>
          </p:cNvPr>
          <p:cNvSpPr txBox="1"/>
          <p:nvPr/>
        </p:nvSpPr>
        <p:spPr>
          <a:xfrm>
            <a:off x="2186668" y="4152900"/>
            <a:ext cx="2735520" cy="69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  Linear Regression Top amenities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B22132-CCEB-7C41-DC15-A6BCDFDEC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2732824"/>
            <a:ext cx="9776098" cy="51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52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B1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8859EF-10E7-A455-AF4B-3AE72ABFA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F589FC5-5DA1-F74E-F45D-823CCA3B8E88}"/>
              </a:ext>
            </a:extLst>
          </p:cNvPr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B23B178-184D-BB57-1AA6-694095B8CF30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72F1CCE-C0F8-1371-863F-41AA97ACE4C9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1337E36-86FA-8D26-0A76-A91C84819915}"/>
              </a:ext>
            </a:extLst>
          </p:cNvPr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4029A3E-E608-EE7E-9FC2-D5BA7DE84F71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55101F5-4726-9EFB-1111-0336AC2ECE5C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6FA7CEB-D322-F1C7-E94A-367B5557F10C}"/>
              </a:ext>
            </a:extLst>
          </p:cNvPr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80B7420-02C9-C2D8-7331-0B6777F4FF7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851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3B4E7FD-CD6A-E710-5238-62819E050BC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0E1A4976-E561-FC85-763F-D1B2091B916E}"/>
              </a:ext>
            </a:extLst>
          </p:cNvPr>
          <p:cNvSpPr/>
          <p:nvPr/>
        </p:nvSpPr>
        <p:spPr>
          <a:xfrm>
            <a:off x="478226" y="432104"/>
            <a:ext cx="399955" cy="325054"/>
          </a:xfrm>
          <a:custGeom>
            <a:avLst/>
            <a:gdLst/>
            <a:ahLst/>
            <a:cxnLst/>
            <a:rect l="l" t="t" r="r" b="b"/>
            <a:pathLst>
              <a:path w="399955" h="325054">
                <a:moveTo>
                  <a:pt x="0" y="0"/>
                </a:moveTo>
                <a:lnTo>
                  <a:pt x="399955" y="0"/>
                </a:lnTo>
                <a:lnTo>
                  <a:pt x="399955" y="325054"/>
                </a:lnTo>
                <a:lnTo>
                  <a:pt x="0" y="32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E8D699A-AFA5-A6E6-8762-90660C24342F}"/>
              </a:ext>
            </a:extLst>
          </p:cNvPr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A1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C68A52A-CBDE-BF30-3702-EFC63F89E42D}"/>
              </a:ext>
            </a:extLst>
          </p:cNvPr>
          <p:cNvSpPr txBox="1"/>
          <p:nvPr/>
        </p:nvSpPr>
        <p:spPr>
          <a:xfrm>
            <a:off x="1028700" y="517674"/>
            <a:ext cx="2820741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 7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501B700B-8507-48D1-719E-830EE33ECE36}"/>
              </a:ext>
            </a:extLst>
          </p:cNvPr>
          <p:cNvSpPr txBox="1"/>
          <p:nvPr/>
        </p:nvSpPr>
        <p:spPr>
          <a:xfrm>
            <a:off x="2220652" y="2402001"/>
            <a:ext cx="3895156" cy="70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Appendix</a:t>
            </a:r>
          </a:p>
        </p:txBody>
      </p:sp>
      <p:sp>
        <p:nvSpPr>
          <p:cNvPr id="27" name="AutoShape 27">
            <a:extLst>
              <a:ext uri="{FF2B5EF4-FFF2-40B4-BE49-F238E27FC236}">
                <a16:creationId xmlns:a16="http://schemas.microsoft.com/office/drawing/2014/main" id="{B4A3B579-959F-945C-CB0B-41BF9AB0095C}"/>
              </a:ext>
            </a:extLst>
          </p:cNvPr>
          <p:cNvSpPr/>
          <p:nvPr/>
        </p:nvSpPr>
        <p:spPr>
          <a:xfrm>
            <a:off x="2220652" y="3393102"/>
            <a:ext cx="1421257" cy="0"/>
          </a:xfrm>
          <a:prstGeom prst="line">
            <a:avLst/>
          </a:prstGeom>
          <a:ln w="38100" cap="flat">
            <a:solidFill>
              <a:srgbClr val="AB8F7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63DB3C6F-6CD7-F6C1-813E-B683A0E744A8}"/>
              </a:ext>
            </a:extLst>
          </p:cNvPr>
          <p:cNvSpPr txBox="1"/>
          <p:nvPr/>
        </p:nvSpPr>
        <p:spPr>
          <a:xfrm>
            <a:off x="2186668" y="4152900"/>
            <a:ext cx="2735520" cy="1053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5.  Predicted Prices from Neural Network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5B181E-2343-701F-0BEC-761766EE7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770" y="2033883"/>
            <a:ext cx="7928848" cy="63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41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B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851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78226" y="432104"/>
            <a:ext cx="399955" cy="325054"/>
          </a:xfrm>
          <a:custGeom>
            <a:avLst/>
            <a:gdLst/>
            <a:ahLst/>
            <a:cxnLst/>
            <a:rect l="l" t="t" r="r" b="b"/>
            <a:pathLst>
              <a:path w="399955" h="325054">
                <a:moveTo>
                  <a:pt x="0" y="0"/>
                </a:moveTo>
                <a:lnTo>
                  <a:pt x="399955" y="0"/>
                </a:lnTo>
                <a:lnTo>
                  <a:pt x="399955" y="325054"/>
                </a:lnTo>
                <a:lnTo>
                  <a:pt x="0" y="32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517674"/>
            <a:ext cx="2820741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Recommendations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6591300"/>
            <a:ext cx="3895156" cy="3695699"/>
            <a:chOff x="0" y="0"/>
            <a:chExt cx="7439312" cy="68580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 l="27727"/>
            <a:stretch>
              <a:fillRect/>
            </a:stretch>
          </p:blipFill>
          <p:spPr>
            <a:xfrm>
              <a:off x="0" y="0"/>
              <a:ext cx="7439312" cy="685800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3895156" y="6591300"/>
            <a:ext cx="4353984" cy="3695700"/>
            <a:chOff x="0" y="0"/>
            <a:chExt cx="7439312" cy="6858000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/>
            <a:srcRect t="13125" b="13125"/>
            <a:stretch>
              <a:fillRect/>
            </a:stretch>
          </p:blipFill>
          <p:spPr>
            <a:xfrm>
              <a:off x="0" y="0"/>
              <a:ext cx="7439312" cy="6858000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8249140" y="6599903"/>
            <a:ext cx="4202070" cy="3719108"/>
            <a:chOff x="0" y="0"/>
            <a:chExt cx="7439312" cy="6858000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/>
            <a:srcRect t="30383" b="8198"/>
            <a:stretch>
              <a:fillRect/>
            </a:stretch>
          </p:blipFill>
          <p:spPr>
            <a:xfrm>
              <a:off x="0" y="0"/>
              <a:ext cx="7439312" cy="6858000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607500" y="1354796"/>
            <a:ext cx="10212900" cy="1403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 recommend that hosts increase availability and review amenities </a:t>
            </a:r>
          </a:p>
        </p:txBody>
      </p:sp>
      <p:sp>
        <p:nvSpPr>
          <p:cNvPr id="25" name="AutoShape 25"/>
          <p:cNvSpPr/>
          <p:nvPr/>
        </p:nvSpPr>
        <p:spPr>
          <a:xfrm>
            <a:off x="607500" y="3009900"/>
            <a:ext cx="1421257" cy="0"/>
          </a:xfrm>
          <a:prstGeom prst="line">
            <a:avLst/>
          </a:prstGeom>
          <a:ln w="38100" cap="flat">
            <a:solidFill>
              <a:srgbClr val="AB8F7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678203" y="3695700"/>
            <a:ext cx="2735520" cy="33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Insight 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724400" y="3695700"/>
            <a:ext cx="2735520" cy="33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Insight 2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8F0FED94-E89E-0A3A-1F0A-879FBF868279}"/>
              </a:ext>
            </a:extLst>
          </p:cNvPr>
          <p:cNvSpPr txBox="1"/>
          <p:nvPr/>
        </p:nvSpPr>
        <p:spPr>
          <a:xfrm>
            <a:off x="9144000" y="3695700"/>
            <a:ext cx="2735520" cy="33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Insight 3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1A3A4E7-1CD7-E18A-512A-66FF1FB15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1210" y="6599903"/>
            <a:ext cx="4486498" cy="3727711"/>
          </a:xfrm>
          <a:prstGeom prst="rect">
            <a:avLst/>
          </a:prstGeom>
        </p:spPr>
      </p:pic>
      <p:sp>
        <p:nvSpPr>
          <p:cNvPr id="35" name="TextBox 28">
            <a:extLst>
              <a:ext uri="{FF2B5EF4-FFF2-40B4-BE49-F238E27FC236}">
                <a16:creationId xmlns:a16="http://schemas.microsoft.com/office/drawing/2014/main" id="{93676979-8474-DFB8-4196-A1FF084DF090}"/>
              </a:ext>
            </a:extLst>
          </p:cNvPr>
          <p:cNvSpPr txBox="1"/>
          <p:nvPr/>
        </p:nvSpPr>
        <p:spPr>
          <a:xfrm>
            <a:off x="13326699" y="3700979"/>
            <a:ext cx="2735520" cy="33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Insight 4</a:t>
            </a: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4B7A7079-07E6-C608-0B5E-45B1039DF1D1}"/>
              </a:ext>
            </a:extLst>
          </p:cNvPr>
          <p:cNvSpPr txBox="1"/>
          <p:nvPr/>
        </p:nvSpPr>
        <p:spPr>
          <a:xfrm>
            <a:off x="607500" y="4413298"/>
            <a:ext cx="272784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Accommodation capacity is one of the 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highest-rated features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3116D598-B319-529A-0D48-572B53A6A5EC}"/>
              </a:ext>
            </a:extLst>
          </p:cNvPr>
          <p:cNvSpPr txBox="1"/>
          <p:nvPr/>
        </p:nvSpPr>
        <p:spPr>
          <a:xfrm>
            <a:off x="4486020" y="4413298"/>
            <a:ext cx="29739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Entire Rental Units are most preferred</a:t>
            </a: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44C7BC12-4F42-506A-4CE5-FB14F6510E7A}"/>
              </a:ext>
            </a:extLst>
          </p:cNvPr>
          <p:cNvSpPr txBox="1"/>
          <p:nvPr/>
        </p:nvSpPr>
        <p:spPr>
          <a:xfrm>
            <a:off x="8610600" y="4442987"/>
            <a:ext cx="29739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Customers rate security and ambience are top amenities</a:t>
            </a:r>
          </a:p>
        </p:txBody>
      </p:sp>
      <p:sp>
        <p:nvSpPr>
          <p:cNvPr id="40" name="TextBox 17">
            <a:extLst>
              <a:ext uri="{FF2B5EF4-FFF2-40B4-BE49-F238E27FC236}">
                <a16:creationId xmlns:a16="http://schemas.microsoft.com/office/drawing/2014/main" id="{F4BCE016-F7BD-52CC-140A-641BB2FA5C0A}"/>
              </a:ext>
            </a:extLst>
          </p:cNvPr>
          <p:cNvSpPr txBox="1"/>
          <p:nvPr/>
        </p:nvSpPr>
        <p:spPr>
          <a:xfrm>
            <a:off x="12749928" y="4442987"/>
            <a:ext cx="29739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factors affecting the price are non-linear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B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851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78226" y="432104"/>
            <a:ext cx="399955" cy="325054"/>
          </a:xfrm>
          <a:custGeom>
            <a:avLst/>
            <a:gdLst/>
            <a:ahLst/>
            <a:cxnLst/>
            <a:rect l="l" t="t" r="r" b="b"/>
            <a:pathLst>
              <a:path w="399955" h="325054">
                <a:moveTo>
                  <a:pt x="0" y="0"/>
                </a:moveTo>
                <a:lnTo>
                  <a:pt x="399955" y="0"/>
                </a:lnTo>
                <a:lnTo>
                  <a:pt x="399955" y="325054"/>
                </a:lnTo>
                <a:lnTo>
                  <a:pt x="0" y="32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517674"/>
            <a:ext cx="2820741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Methodology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684160" y="1720524"/>
            <a:ext cx="6940258" cy="8566476"/>
            <a:chOff x="0" y="0"/>
            <a:chExt cx="9253678" cy="1142196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 t="14166" b="3597"/>
            <a:stretch>
              <a:fillRect/>
            </a:stretch>
          </p:blipFill>
          <p:spPr>
            <a:xfrm>
              <a:off x="0" y="0"/>
              <a:ext cx="9253678" cy="11421968"/>
            </a:xfrm>
            <a:prstGeom prst="rect">
              <a:avLst/>
            </a:prstGeom>
          </p:spPr>
        </p:pic>
      </p:grpSp>
      <p:sp>
        <p:nvSpPr>
          <p:cNvPr id="20" name="TextBox 20"/>
          <p:cNvSpPr txBox="1"/>
          <p:nvPr/>
        </p:nvSpPr>
        <p:spPr>
          <a:xfrm>
            <a:off x="446270" y="1327344"/>
            <a:ext cx="6792729" cy="1403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 derived insights using 3 step approach</a:t>
            </a:r>
          </a:p>
        </p:txBody>
      </p:sp>
      <p:sp>
        <p:nvSpPr>
          <p:cNvPr id="21" name="AutoShape 21"/>
          <p:cNvSpPr/>
          <p:nvPr/>
        </p:nvSpPr>
        <p:spPr>
          <a:xfrm>
            <a:off x="478226" y="3009900"/>
            <a:ext cx="1421257" cy="0"/>
          </a:xfrm>
          <a:prstGeom prst="line">
            <a:avLst/>
          </a:prstGeom>
          <a:ln w="38100" cap="flat">
            <a:solidFill>
              <a:srgbClr val="AB8F7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59BC37-E878-E815-C5B9-4D7B81A63AA8}"/>
              </a:ext>
            </a:extLst>
          </p:cNvPr>
          <p:cNvGrpSpPr/>
          <p:nvPr/>
        </p:nvGrpSpPr>
        <p:grpSpPr>
          <a:xfrm>
            <a:off x="596176" y="3924300"/>
            <a:ext cx="7413139" cy="1142999"/>
            <a:chOff x="596176" y="3924300"/>
            <a:chExt cx="7413139" cy="1142999"/>
          </a:xfrm>
        </p:grpSpPr>
        <p:sp>
          <p:nvSpPr>
            <p:cNvPr id="22" name="TextBox 22"/>
            <p:cNvSpPr txBox="1"/>
            <p:nvPr/>
          </p:nvSpPr>
          <p:spPr>
            <a:xfrm>
              <a:off x="2196220" y="4382489"/>
              <a:ext cx="5813095" cy="256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Feature Importance Analysis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D6D95D2-15F5-9042-46CD-53F8BC13DA34}"/>
                </a:ext>
              </a:extLst>
            </p:cNvPr>
            <p:cNvSpPr/>
            <p:nvPr/>
          </p:nvSpPr>
          <p:spPr>
            <a:xfrm>
              <a:off x="596176" y="3924300"/>
              <a:ext cx="1185356" cy="1142999"/>
            </a:xfrm>
            <a:prstGeom prst="ellipse">
              <a:avLst/>
            </a:prstGeom>
            <a:solidFill>
              <a:srgbClr val="996A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phic 26" descr="Badge 1 with solid fill">
              <a:extLst>
                <a:ext uri="{FF2B5EF4-FFF2-40B4-BE49-F238E27FC236}">
                  <a16:creationId xmlns:a16="http://schemas.microsoft.com/office/drawing/2014/main" id="{3E70CEB5-8C16-C763-DA83-071A4B5CB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1654" y="4060006"/>
              <a:ext cx="914400" cy="914400"/>
            </a:xfrm>
            <a:prstGeom prst="rect">
              <a:avLst/>
            </a:prstGeom>
          </p:spPr>
        </p:pic>
      </p:grpSp>
      <p:sp>
        <p:nvSpPr>
          <p:cNvPr id="30" name="TextBox 22">
            <a:extLst>
              <a:ext uri="{FF2B5EF4-FFF2-40B4-BE49-F238E27FC236}">
                <a16:creationId xmlns:a16="http://schemas.microsoft.com/office/drawing/2014/main" id="{5B26C7FE-5110-194F-A396-0E5B352945A1}"/>
              </a:ext>
            </a:extLst>
          </p:cNvPr>
          <p:cNvSpPr txBox="1"/>
          <p:nvPr/>
        </p:nvSpPr>
        <p:spPr>
          <a:xfrm>
            <a:off x="2196220" y="6289948"/>
            <a:ext cx="6566780" cy="256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Price Prediction Using ML Models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C1190A-EB2F-B250-3B8A-61790875F48D}"/>
              </a:ext>
            </a:extLst>
          </p:cNvPr>
          <p:cNvSpPr/>
          <p:nvPr/>
        </p:nvSpPr>
        <p:spPr>
          <a:xfrm>
            <a:off x="596176" y="5731657"/>
            <a:ext cx="1185356" cy="1142999"/>
          </a:xfrm>
          <a:prstGeom prst="ellipse">
            <a:avLst/>
          </a:prstGeom>
          <a:solidFill>
            <a:srgbClr val="996A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Badge with solid fill">
            <a:extLst>
              <a:ext uri="{FF2B5EF4-FFF2-40B4-BE49-F238E27FC236}">
                <a16:creationId xmlns:a16="http://schemas.microsoft.com/office/drawing/2014/main" id="{CC66A699-3A1C-1118-7D27-70D29F2EE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31654" y="5867363"/>
            <a:ext cx="914400" cy="9144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ABC42A56-7E87-8E29-8EA7-93A3EB29E47F}"/>
              </a:ext>
            </a:extLst>
          </p:cNvPr>
          <p:cNvGrpSpPr/>
          <p:nvPr/>
        </p:nvGrpSpPr>
        <p:grpSpPr>
          <a:xfrm>
            <a:off x="605159" y="7539014"/>
            <a:ext cx="7413139" cy="1142999"/>
            <a:chOff x="596176" y="3924300"/>
            <a:chExt cx="7413139" cy="1142999"/>
          </a:xfrm>
        </p:grpSpPr>
        <p:sp>
          <p:nvSpPr>
            <p:cNvPr id="35" name="TextBox 22">
              <a:extLst>
                <a:ext uri="{FF2B5EF4-FFF2-40B4-BE49-F238E27FC236}">
                  <a16:creationId xmlns:a16="http://schemas.microsoft.com/office/drawing/2014/main" id="{3F3BB605-A0F5-78D7-2237-3BC1B05E84BB}"/>
                </a:ext>
              </a:extLst>
            </p:cNvPr>
            <p:cNvSpPr txBox="1"/>
            <p:nvPr/>
          </p:nvSpPr>
          <p:spPr>
            <a:xfrm>
              <a:off x="2196220" y="4382489"/>
              <a:ext cx="5813095" cy="256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Textual Data Analysis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E5AEDD-D58E-5C89-A106-309E4447D454}"/>
                </a:ext>
              </a:extLst>
            </p:cNvPr>
            <p:cNvSpPr/>
            <p:nvPr/>
          </p:nvSpPr>
          <p:spPr>
            <a:xfrm>
              <a:off x="596176" y="3924300"/>
              <a:ext cx="1185356" cy="1142999"/>
            </a:xfrm>
            <a:prstGeom prst="ellipse">
              <a:avLst/>
            </a:prstGeom>
            <a:solidFill>
              <a:srgbClr val="996A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Badge 3 with solid fill">
              <a:extLst>
                <a:ext uri="{FF2B5EF4-FFF2-40B4-BE49-F238E27FC236}">
                  <a16:creationId xmlns:a16="http://schemas.microsoft.com/office/drawing/2014/main" id="{13E4964C-B70C-20B1-9867-6FABAE6AF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31654" y="4060006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B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851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78226" y="432104"/>
            <a:ext cx="399955" cy="325054"/>
          </a:xfrm>
          <a:custGeom>
            <a:avLst/>
            <a:gdLst/>
            <a:ahLst/>
            <a:cxnLst/>
            <a:rect l="l" t="t" r="r" b="b"/>
            <a:pathLst>
              <a:path w="399955" h="325054">
                <a:moveTo>
                  <a:pt x="0" y="0"/>
                </a:moveTo>
                <a:lnTo>
                  <a:pt x="399955" y="0"/>
                </a:lnTo>
                <a:lnTo>
                  <a:pt x="399955" y="325054"/>
                </a:lnTo>
                <a:lnTo>
                  <a:pt x="0" y="32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517674"/>
            <a:ext cx="2820741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Methodology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893071" y="2019300"/>
            <a:ext cx="3470129" cy="3470129"/>
            <a:chOff x="0" y="0"/>
            <a:chExt cx="4626839" cy="4626839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/>
            <a:srcRect t="9091" b="24283"/>
            <a:stretch>
              <a:fillRect/>
            </a:stretch>
          </p:blipFill>
          <p:spPr>
            <a:xfrm>
              <a:off x="0" y="0"/>
              <a:ext cx="4626839" cy="4626839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0502623" y="2019300"/>
            <a:ext cx="5436287" cy="3470129"/>
            <a:chOff x="0" y="0"/>
            <a:chExt cx="7248382" cy="4626839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/>
            <a:srcRect t="2095" b="2095"/>
            <a:stretch>
              <a:fillRect/>
            </a:stretch>
          </p:blipFill>
          <p:spPr>
            <a:xfrm>
              <a:off x="0" y="0"/>
              <a:ext cx="7248382" cy="4626839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7239000" y="5809763"/>
            <a:ext cx="8534400" cy="685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Feature Importance Analysis</a:t>
            </a:r>
          </a:p>
        </p:txBody>
      </p:sp>
      <p:sp>
        <p:nvSpPr>
          <p:cNvPr id="25" name="AutoShape 25"/>
          <p:cNvSpPr/>
          <p:nvPr/>
        </p:nvSpPr>
        <p:spPr>
          <a:xfrm>
            <a:off x="7239000" y="6815862"/>
            <a:ext cx="1421257" cy="0"/>
          </a:xfrm>
          <a:prstGeom prst="line">
            <a:avLst/>
          </a:prstGeom>
          <a:ln w="38100" cap="flat">
            <a:solidFill>
              <a:srgbClr val="AB8F7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BF013E58-16BA-84E4-7FC1-F1DD92EA65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0422357"/>
              </p:ext>
            </p:extLst>
          </p:nvPr>
        </p:nvGraphicFramePr>
        <p:xfrm>
          <a:off x="478226" y="2019299"/>
          <a:ext cx="6239693" cy="6178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0" name="TextBox 17">
            <a:extLst>
              <a:ext uri="{FF2B5EF4-FFF2-40B4-BE49-F238E27FC236}">
                <a16:creationId xmlns:a16="http://schemas.microsoft.com/office/drawing/2014/main" id="{D9EC32C4-4F0D-4D1A-AEA2-3D5D99CB393F}"/>
              </a:ext>
            </a:extLst>
          </p:cNvPr>
          <p:cNvSpPr txBox="1"/>
          <p:nvPr/>
        </p:nvSpPr>
        <p:spPr>
          <a:xfrm>
            <a:off x="7239000" y="7136197"/>
            <a:ext cx="8699910" cy="1061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used various data cleaning methods and used </a:t>
            </a:r>
            <a:r>
              <a:rPr lang="en-US" sz="23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SelectKBest</a:t>
            </a: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method for selecting the </a:t>
            </a:r>
            <a:r>
              <a:rPr lang="en-US" sz="23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 </a:t>
            </a: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most important features out of 37 final features.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B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851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78226" y="432104"/>
            <a:ext cx="399955" cy="325054"/>
          </a:xfrm>
          <a:custGeom>
            <a:avLst/>
            <a:gdLst/>
            <a:ahLst/>
            <a:cxnLst/>
            <a:rect l="l" t="t" r="r" b="b"/>
            <a:pathLst>
              <a:path w="399955" h="325054">
                <a:moveTo>
                  <a:pt x="0" y="0"/>
                </a:moveTo>
                <a:lnTo>
                  <a:pt x="399955" y="0"/>
                </a:lnTo>
                <a:lnTo>
                  <a:pt x="399955" y="325054"/>
                </a:lnTo>
                <a:lnTo>
                  <a:pt x="0" y="32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17674"/>
            <a:ext cx="2820741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Methodology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679049" y="1673371"/>
            <a:ext cx="6940258" cy="6940258"/>
            <a:chOff x="0" y="0"/>
            <a:chExt cx="9253678" cy="9253678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rcRect l="5980" r="37769"/>
            <a:stretch>
              <a:fillRect/>
            </a:stretch>
          </p:blipFill>
          <p:spPr>
            <a:xfrm>
              <a:off x="0" y="0"/>
              <a:ext cx="9253678" cy="9253678"/>
            </a:xfrm>
            <a:prstGeom prst="rect">
              <a:avLst/>
            </a:prstGeom>
          </p:spPr>
        </p:pic>
      </p:grpSp>
      <p:sp>
        <p:nvSpPr>
          <p:cNvPr id="16" name="TextBox 16"/>
          <p:cNvSpPr txBox="1"/>
          <p:nvPr/>
        </p:nvSpPr>
        <p:spPr>
          <a:xfrm>
            <a:off x="10246988" y="2242759"/>
            <a:ext cx="5047724" cy="1403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Steps we took in data cleaning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0246988" y="4025175"/>
            <a:ext cx="1421257" cy="0"/>
          </a:xfrm>
          <a:prstGeom prst="line">
            <a:avLst/>
          </a:prstGeom>
          <a:ln w="38100" cap="flat">
            <a:solidFill>
              <a:srgbClr val="AB8F7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6589AF6F-250D-C5BF-18A1-E0B2A0F1DE42}"/>
              </a:ext>
            </a:extLst>
          </p:cNvPr>
          <p:cNvSpPr txBox="1"/>
          <p:nvPr/>
        </p:nvSpPr>
        <p:spPr>
          <a:xfrm>
            <a:off x="10246988" y="4403682"/>
            <a:ext cx="5801902" cy="472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Handling missing values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Removal of duplicate values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Removal of features with no values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One Hot Encoding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Binary encoding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Removing Outliers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Conversion of percentages and currency values to numbers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Remove multi-collinearity in 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B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851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78226" y="432104"/>
            <a:ext cx="399955" cy="325054"/>
          </a:xfrm>
          <a:custGeom>
            <a:avLst/>
            <a:gdLst/>
            <a:ahLst/>
            <a:cxnLst/>
            <a:rect l="l" t="t" r="r" b="b"/>
            <a:pathLst>
              <a:path w="399955" h="325054">
                <a:moveTo>
                  <a:pt x="0" y="0"/>
                </a:moveTo>
                <a:lnTo>
                  <a:pt x="399955" y="0"/>
                </a:lnTo>
                <a:lnTo>
                  <a:pt x="399955" y="325054"/>
                </a:lnTo>
                <a:lnTo>
                  <a:pt x="0" y="32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517674"/>
            <a:ext cx="2820741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Methodology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94451" y="1982198"/>
            <a:ext cx="14353973" cy="685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 saw some trends between price and features</a:t>
            </a:r>
          </a:p>
        </p:txBody>
      </p:sp>
      <p:sp>
        <p:nvSpPr>
          <p:cNvPr id="35" name="AutoShape 35"/>
          <p:cNvSpPr/>
          <p:nvPr/>
        </p:nvSpPr>
        <p:spPr>
          <a:xfrm>
            <a:off x="8433372" y="2973299"/>
            <a:ext cx="1421257" cy="0"/>
          </a:xfrm>
          <a:prstGeom prst="line">
            <a:avLst/>
          </a:prstGeom>
          <a:ln w="38100" cap="flat">
            <a:solidFill>
              <a:srgbClr val="AB8F7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26FB70-B40B-FE16-010B-294275599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994" y="3668902"/>
            <a:ext cx="4427604" cy="30101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C5DF9C-4258-0FBA-29F1-2DC5DE0A62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806" b="4806"/>
          <a:stretch/>
        </p:blipFill>
        <p:spPr>
          <a:xfrm>
            <a:off x="6957356" y="3655383"/>
            <a:ext cx="4458086" cy="30101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E336EA-EF1B-2B0A-4829-CC089356C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200" y="3638420"/>
            <a:ext cx="4526906" cy="30101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844C00-DC9C-426A-AF65-3BBD6B82F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994" y="6819935"/>
            <a:ext cx="4409378" cy="2781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60E899-F853-ACE4-4C9F-1D814BD8B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7356" y="6758061"/>
            <a:ext cx="4482274" cy="28494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2341A2-E509-9FF2-E0FC-7FC4B7E3F9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28133" y="6758062"/>
            <a:ext cx="4497499" cy="28431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B1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9877F8-654F-74D8-EB28-119CA380B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A4A8A5D-36BC-0617-D747-A58083A13DC4}"/>
              </a:ext>
            </a:extLst>
          </p:cNvPr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3D19E6E-66CD-8E69-302A-2142FD1F7392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B4FA732-9FDD-3E74-56C0-007FF15963B8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708C32C-0AE8-A799-8994-4C9CA1EC2853}"/>
              </a:ext>
            </a:extLst>
          </p:cNvPr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579F546-8C51-CA5D-FE09-ABB1BEA741DB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8A58924-1C01-F7A2-5183-9B70A71BAB09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B6132A9-5655-D2CE-0D60-3BD1CBDAC5AA}"/>
              </a:ext>
            </a:extLst>
          </p:cNvPr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9A98996-15A7-4E33-9FB3-C1A6DE3F02C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851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8F1E0C3-7739-BB34-EAE9-E97C783EFE4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002F6A4F-78FD-D9B7-87CB-8BF9AFA478EA}"/>
              </a:ext>
            </a:extLst>
          </p:cNvPr>
          <p:cNvSpPr/>
          <p:nvPr/>
        </p:nvSpPr>
        <p:spPr>
          <a:xfrm>
            <a:off x="478226" y="432104"/>
            <a:ext cx="399955" cy="325054"/>
          </a:xfrm>
          <a:custGeom>
            <a:avLst/>
            <a:gdLst/>
            <a:ahLst/>
            <a:cxnLst/>
            <a:rect l="l" t="t" r="r" b="b"/>
            <a:pathLst>
              <a:path w="399955" h="325054">
                <a:moveTo>
                  <a:pt x="0" y="0"/>
                </a:moveTo>
                <a:lnTo>
                  <a:pt x="399955" y="0"/>
                </a:lnTo>
                <a:lnTo>
                  <a:pt x="399955" y="325054"/>
                </a:lnTo>
                <a:lnTo>
                  <a:pt x="0" y="32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D3F8240-7F85-6E7D-34E5-ECFB9FFB526D}"/>
              </a:ext>
            </a:extLst>
          </p:cNvPr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734E67D-E5EC-834A-9BC5-413DFAA810C4}"/>
              </a:ext>
            </a:extLst>
          </p:cNvPr>
          <p:cNvSpPr txBox="1"/>
          <p:nvPr/>
        </p:nvSpPr>
        <p:spPr>
          <a:xfrm>
            <a:off x="1028700" y="517674"/>
            <a:ext cx="2820741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Methodology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D7299298-226E-580D-A245-5E826C1AA40E}"/>
              </a:ext>
            </a:extLst>
          </p:cNvPr>
          <p:cNvSpPr txBox="1"/>
          <p:nvPr/>
        </p:nvSpPr>
        <p:spPr>
          <a:xfrm>
            <a:off x="1564395" y="4446823"/>
            <a:ext cx="313015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000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Linear </a:t>
            </a:r>
          </a:p>
          <a:p>
            <a:pPr algn="ctr">
              <a:spcBef>
                <a:spcPct val="0"/>
              </a:spcBef>
            </a:pPr>
            <a:r>
              <a:rPr lang="en-US" sz="4000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Regression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6D3DBEAD-ADD7-4600-17CA-B4BCED17A6B7}"/>
              </a:ext>
            </a:extLst>
          </p:cNvPr>
          <p:cNvSpPr txBox="1"/>
          <p:nvPr/>
        </p:nvSpPr>
        <p:spPr>
          <a:xfrm>
            <a:off x="1894451" y="1982198"/>
            <a:ext cx="14353973" cy="685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 used 4 different ML models for price prediction</a:t>
            </a:r>
          </a:p>
        </p:txBody>
      </p:sp>
      <p:sp>
        <p:nvSpPr>
          <p:cNvPr id="35" name="AutoShape 35">
            <a:extLst>
              <a:ext uri="{FF2B5EF4-FFF2-40B4-BE49-F238E27FC236}">
                <a16:creationId xmlns:a16="http://schemas.microsoft.com/office/drawing/2014/main" id="{04CF31E5-B795-8671-530E-51F55F9F2304}"/>
              </a:ext>
            </a:extLst>
          </p:cNvPr>
          <p:cNvSpPr/>
          <p:nvPr/>
        </p:nvSpPr>
        <p:spPr>
          <a:xfrm>
            <a:off x="8433372" y="2973299"/>
            <a:ext cx="1421257" cy="0"/>
          </a:xfrm>
          <a:prstGeom prst="line">
            <a:avLst/>
          </a:prstGeom>
          <a:ln w="38100" cap="flat">
            <a:solidFill>
              <a:srgbClr val="AB8F7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Box 26">
            <a:extLst>
              <a:ext uri="{FF2B5EF4-FFF2-40B4-BE49-F238E27FC236}">
                <a16:creationId xmlns:a16="http://schemas.microsoft.com/office/drawing/2014/main" id="{4D46D82B-35D7-883D-6BC6-61A0AD17ECBA}"/>
              </a:ext>
            </a:extLst>
          </p:cNvPr>
          <p:cNvSpPr txBox="1"/>
          <p:nvPr/>
        </p:nvSpPr>
        <p:spPr>
          <a:xfrm>
            <a:off x="5486400" y="4203984"/>
            <a:ext cx="313015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000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Forest Regression</a:t>
            </a: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8FBAEAC8-2315-9704-96A8-0BD1E0FFE875}"/>
              </a:ext>
            </a:extLst>
          </p:cNvPr>
          <p:cNvSpPr txBox="1"/>
          <p:nvPr/>
        </p:nvSpPr>
        <p:spPr>
          <a:xfrm>
            <a:off x="9372600" y="4203983"/>
            <a:ext cx="313015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000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XG Boost</a:t>
            </a: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5332ACBA-E0E6-5ACB-D0A4-C2ABDDE0ECC1}"/>
              </a:ext>
            </a:extLst>
          </p:cNvPr>
          <p:cNvSpPr txBox="1"/>
          <p:nvPr/>
        </p:nvSpPr>
        <p:spPr>
          <a:xfrm>
            <a:off x="13258800" y="4203983"/>
            <a:ext cx="313015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000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Neural Networks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BF9B67-F59E-64A8-62F6-237E2189C97D}"/>
              </a:ext>
            </a:extLst>
          </p:cNvPr>
          <p:cNvSpPr/>
          <p:nvPr/>
        </p:nvSpPr>
        <p:spPr>
          <a:xfrm>
            <a:off x="1485900" y="4022413"/>
            <a:ext cx="3287149" cy="2209800"/>
          </a:xfrm>
          <a:prstGeom prst="rect">
            <a:avLst/>
          </a:prstGeom>
          <a:noFill/>
          <a:ln w="19050" cap="flat" cmpd="sng" algn="ctr">
            <a:solidFill>
              <a:srgbClr val="AB8F7C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6C20D67-D9E8-E28D-D599-089EE33BE1DA}"/>
              </a:ext>
            </a:extLst>
          </p:cNvPr>
          <p:cNvSpPr/>
          <p:nvPr/>
        </p:nvSpPr>
        <p:spPr>
          <a:xfrm>
            <a:off x="5410200" y="3957476"/>
            <a:ext cx="3287149" cy="2209800"/>
          </a:xfrm>
          <a:prstGeom prst="rect">
            <a:avLst/>
          </a:prstGeom>
          <a:noFill/>
          <a:ln w="19050" cap="flat" cmpd="sng" algn="ctr">
            <a:solidFill>
              <a:srgbClr val="AB8F7C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7178E6-7EA2-3F49-5D14-97BC16C08EC5}"/>
              </a:ext>
            </a:extLst>
          </p:cNvPr>
          <p:cNvSpPr/>
          <p:nvPr/>
        </p:nvSpPr>
        <p:spPr>
          <a:xfrm>
            <a:off x="9334500" y="3929226"/>
            <a:ext cx="3287149" cy="2209800"/>
          </a:xfrm>
          <a:prstGeom prst="rect">
            <a:avLst/>
          </a:prstGeom>
          <a:noFill/>
          <a:ln w="19050" cap="flat" cmpd="sng" algn="ctr">
            <a:solidFill>
              <a:srgbClr val="AB8F7C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E76F37-1AB4-C7A8-F0CA-CA3F94DB8527}"/>
              </a:ext>
            </a:extLst>
          </p:cNvPr>
          <p:cNvSpPr/>
          <p:nvPr/>
        </p:nvSpPr>
        <p:spPr>
          <a:xfrm>
            <a:off x="13258800" y="3918157"/>
            <a:ext cx="3287149" cy="2209800"/>
          </a:xfrm>
          <a:prstGeom prst="rect">
            <a:avLst/>
          </a:prstGeom>
          <a:noFill/>
          <a:ln w="19050" cap="flat" cmpd="sng" algn="ctr">
            <a:solidFill>
              <a:srgbClr val="AB8F7C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81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B1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8EF62-3069-973A-8A8F-09CDE18DC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83E1880-6D30-F822-1BF8-B27D9654B557}"/>
              </a:ext>
            </a:extLst>
          </p:cNvPr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2F76B4D-8F24-ABE0-42AF-8E26A56446B9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A55E02B-308A-6F2B-AEAE-526CE1E35FB1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DEE030D-8FC5-81F9-FC96-7991564F0DF2}"/>
              </a:ext>
            </a:extLst>
          </p:cNvPr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FAACC36-3D35-E726-1875-18158FB82489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B8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8194560-5FCA-F2C7-8EC1-19CED1515672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C8F7F88-3EDF-7E49-3064-46EE9FBF6EE8}"/>
              </a:ext>
            </a:extLst>
          </p:cNvPr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CBB25B0-AC8A-8ECF-2776-0C30A935EAD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851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D4D0DEC-8744-AA6B-21CB-6DEF947E01D8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420C66BB-3681-50BB-DC4E-E80EDD132D2E}"/>
              </a:ext>
            </a:extLst>
          </p:cNvPr>
          <p:cNvSpPr/>
          <p:nvPr/>
        </p:nvSpPr>
        <p:spPr>
          <a:xfrm>
            <a:off x="478226" y="432104"/>
            <a:ext cx="399955" cy="325054"/>
          </a:xfrm>
          <a:custGeom>
            <a:avLst/>
            <a:gdLst/>
            <a:ahLst/>
            <a:cxnLst/>
            <a:rect l="l" t="t" r="r" b="b"/>
            <a:pathLst>
              <a:path w="399955" h="325054">
                <a:moveTo>
                  <a:pt x="0" y="0"/>
                </a:moveTo>
                <a:lnTo>
                  <a:pt x="399955" y="0"/>
                </a:lnTo>
                <a:lnTo>
                  <a:pt x="399955" y="325054"/>
                </a:lnTo>
                <a:lnTo>
                  <a:pt x="0" y="32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E77A394C-567C-9C79-161C-707E3E0ABEC8}"/>
              </a:ext>
            </a:extLst>
          </p:cNvPr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7D6844C-7CC2-CBDF-44CE-82697783D9A6}"/>
              </a:ext>
            </a:extLst>
          </p:cNvPr>
          <p:cNvSpPr txBox="1"/>
          <p:nvPr/>
        </p:nvSpPr>
        <p:spPr>
          <a:xfrm>
            <a:off x="1028700" y="517674"/>
            <a:ext cx="2820741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Methodology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7D02F6CA-703C-0FB2-0465-C82CCE8A87A0}"/>
              </a:ext>
            </a:extLst>
          </p:cNvPr>
          <p:cNvSpPr txBox="1"/>
          <p:nvPr/>
        </p:nvSpPr>
        <p:spPr>
          <a:xfrm>
            <a:off x="1564395" y="4446823"/>
            <a:ext cx="313015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000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Linear </a:t>
            </a:r>
          </a:p>
          <a:p>
            <a:pPr algn="ctr">
              <a:spcBef>
                <a:spcPct val="0"/>
              </a:spcBef>
            </a:pPr>
            <a:r>
              <a:rPr lang="en-US" sz="4000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Regression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9F2FA586-C3C2-4BE1-DCF9-389FDA0C1191}"/>
              </a:ext>
            </a:extLst>
          </p:cNvPr>
          <p:cNvSpPr txBox="1"/>
          <p:nvPr/>
        </p:nvSpPr>
        <p:spPr>
          <a:xfrm>
            <a:off x="1894451" y="1982198"/>
            <a:ext cx="14353973" cy="685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 used 4 different ML models for price prediction</a:t>
            </a:r>
          </a:p>
        </p:txBody>
      </p:sp>
      <p:sp>
        <p:nvSpPr>
          <p:cNvPr id="35" name="AutoShape 35">
            <a:extLst>
              <a:ext uri="{FF2B5EF4-FFF2-40B4-BE49-F238E27FC236}">
                <a16:creationId xmlns:a16="http://schemas.microsoft.com/office/drawing/2014/main" id="{365502B2-BC90-E175-0737-F67A2065F709}"/>
              </a:ext>
            </a:extLst>
          </p:cNvPr>
          <p:cNvSpPr/>
          <p:nvPr/>
        </p:nvSpPr>
        <p:spPr>
          <a:xfrm>
            <a:off x="8433372" y="2973299"/>
            <a:ext cx="1421257" cy="0"/>
          </a:xfrm>
          <a:prstGeom prst="line">
            <a:avLst/>
          </a:prstGeom>
          <a:ln w="38100" cap="flat">
            <a:solidFill>
              <a:srgbClr val="AB8F7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Box 26">
            <a:extLst>
              <a:ext uri="{FF2B5EF4-FFF2-40B4-BE49-F238E27FC236}">
                <a16:creationId xmlns:a16="http://schemas.microsoft.com/office/drawing/2014/main" id="{7E01C80B-8D7E-1B20-D2A9-96074D55D674}"/>
              </a:ext>
            </a:extLst>
          </p:cNvPr>
          <p:cNvSpPr txBox="1"/>
          <p:nvPr/>
        </p:nvSpPr>
        <p:spPr>
          <a:xfrm>
            <a:off x="5486400" y="4203984"/>
            <a:ext cx="313015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000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Forest Regression</a:t>
            </a: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A0689816-F8F3-6EB2-D9F5-D52EA1B618F2}"/>
              </a:ext>
            </a:extLst>
          </p:cNvPr>
          <p:cNvSpPr txBox="1"/>
          <p:nvPr/>
        </p:nvSpPr>
        <p:spPr>
          <a:xfrm>
            <a:off x="9372600" y="4203983"/>
            <a:ext cx="313015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000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XG Boost</a:t>
            </a: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C5CFDE6E-C1A1-7300-DD1E-52BEAAB97688}"/>
              </a:ext>
            </a:extLst>
          </p:cNvPr>
          <p:cNvSpPr txBox="1"/>
          <p:nvPr/>
        </p:nvSpPr>
        <p:spPr>
          <a:xfrm>
            <a:off x="13258800" y="4203983"/>
            <a:ext cx="313015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000" b="1" dirty="0">
                <a:solidFill>
                  <a:srgbClr val="AB8F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Neural Networks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5F28BE-BCB0-7A7C-6019-C7D0E9E04708}"/>
              </a:ext>
            </a:extLst>
          </p:cNvPr>
          <p:cNvSpPr/>
          <p:nvPr/>
        </p:nvSpPr>
        <p:spPr>
          <a:xfrm>
            <a:off x="1485900" y="4022413"/>
            <a:ext cx="3287149" cy="2209800"/>
          </a:xfrm>
          <a:prstGeom prst="rect">
            <a:avLst/>
          </a:prstGeom>
          <a:noFill/>
          <a:ln w="19050" cap="flat" cmpd="sng" algn="ctr">
            <a:solidFill>
              <a:srgbClr val="AB8F7C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9F99DB9-8645-87D7-BF62-93D90D55A3F3}"/>
              </a:ext>
            </a:extLst>
          </p:cNvPr>
          <p:cNvSpPr/>
          <p:nvPr/>
        </p:nvSpPr>
        <p:spPr>
          <a:xfrm>
            <a:off x="5410200" y="3957476"/>
            <a:ext cx="3287149" cy="2209800"/>
          </a:xfrm>
          <a:prstGeom prst="rect">
            <a:avLst/>
          </a:prstGeom>
          <a:noFill/>
          <a:ln w="19050" cap="flat" cmpd="sng" algn="ctr">
            <a:solidFill>
              <a:srgbClr val="AB8F7C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F0B1B4-DD34-9C4B-E099-7913E04BEB65}"/>
              </a:ext>
            </a:extLst>
          </p:cNvPr>
          <p:cNvSpPr/>
          <p:nvPr/>
        </p:nvSpPr>
        <p:spPr>
          <a:xfrm>
            <a:off x="9334500" y="3929226"/>
            <a:ext cx="3287149" cy="2209800"/>
          </a:xfrm>
          <a:prstGeom prst="rect">
            <a:avLst/>
          </a:prstGeom>
          <a:noFill/>
          <a:ln w="19050" cap="flat" cmpd="sng" algn="ctr">
            <a:solidFill>
              <a:srgbClr val="AB8F7C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DCD98A8-7DA4-2674-CCEF-D2E399DCE5C8}"/>
              </a:ext>
            </a:extLst>
          </p:cNvPr>
          <p:cNvSpPr/>
          <p:nvPr/>
        </p:nvSpPr>
        <p:spPr>
          <a:xfrm>
            <a:off x="13258800" y="3918157"/>
            <a:ext cx="3287149" cy="2209800"/>
          </a:xfrm>
          <a:prstGeom prst="rect">
            <a:avLst/>
          </a:prstGeom>
          <a:noFill/>
          <a:ln w="19050" cap="flat" cmpd="sng" algn="ctr">
            <a:solidFill>
              <a:srgbClr val="AB8F7C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1A1A1D-FB05-4C2C-5FF1-A897D36D3D15}"/>
              </a:ext>
            </a:extLst>
          </p:cNvPr>
          <p:cNvSpPr/>
          <p:nvPr/>
        </p:nvSpPr>
        <p:spPr>
          <a:xfrm>
            <a:off x="9126794" y="3771903"/>
            <a:ext cx="3630049" cy="2519524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2364EB1B-F62D-762B-89D1-2DD06A3C5E1B}"/>
              </a:ext>
            </a:extLst>
          </p:cNvPr>
          <p:cNvSpPr txBox="1"/>
          <p:nvPr/>
        </p:nvSpPr>
        <p:spPr>
          <a:xfrm>
            <a:off x="1967013" y="7315431"/>
            <a:ext cx="14353973" cy="1403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XG Boost had the least error when we hyper-tuned the parameters using </a:t>
            </a:r>
            <a:r>
              <a:rPr lang="en-US" sz="4444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GridSearchCV</a:t>
            </a:r>
            <a:endParaRPr lang="en-US" sz="4444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771950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E4C5BD54490B47950A11667F659381" ma:contentTypeVersion="13" ma:contentTypeDescription="Create a new document." ma:contentTypeScope="" ma:versionID="d706ef970a094614c971b87c6b157c60">
  <xsd:schema xmlns:xsd="http://www.w3.org/2001/XMLSchema" xmlns:xs="http://www.w3.org/2001/XMLSchema" xmlns:p="http://schemas.microsoft.com/office/2006/metadata/properties" xmlns:ns3="25776e39-6c2c-41e1-9a75-aa2f2aa4952d" xmlns:ns4="68bc054f-deea-43e0-900e-ca29bb0e7b8c" targetNamespace="http://schemas.microsoft.com/office/2006/metadata/properties" ma:root="true" ma:fieldsID="b794a8bb513fd1d9af6949672b736555" ns3:_="" ns4:_="">
    <xsd:import namespace="25776e39-6c2c-41e1-9a75-aa2f2aa4952d"/>
    <xsd:import namespace="68bc054f-deea-43e0-900e-ca29bb0e7b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776e39-6c2c-41e1-9a75-aa2f2aa495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bc054f-deea-43e0-900e-ca29bb0e7b8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5776e39-6c2c-41e1-9a75-aa2f2aa4952d" xsi:nil="true"/>
  </documentManagement>
</p:properties>
</file>

<file path=customXml/itemProps1.xml><?xml version="1.0" encoding="utf-8"?>
<ds:datastoreItem xmlns:ds="http://schemas.openxmlformats.org/officeDocument/2006/customXml" ds:itemID="{57F630BB-96AC-4502-BEEB-F787710D68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776e39-6c2c-41e1-9a75-aa2f2aa4952d"/>
    <ds:schemaRef ds:uri="68bc054f-deea-43e0-900e-ca29bb0e7b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01BA42-992D-491A-B092-C405174D67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F7964B-95C2-4315-B359-77B46AB42E1F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  <ds:schemaRef ds:uri="http://schemas.openxmlformats.org/package/2006/metadata/core-properties"/>
    <ds:schemaRef ds:uri="68bc054f-deea-43e0-900e-ca29bb0e7b8c"/>
    <ds:schemaRef ds:uri="25776e39-6c2c-41e1-9a75-aa2f2aa4952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612</Words>
  <Application>Microsoft Office PowerPoint</Application>
  <PresentationFormat>Custom</PresentationFormat>
  <Paragraphs>128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Open Sans</vt:lpstr>
      <vt:lpstr>Arial</vt:lpstr>
      <vt:lpstr>Calibri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7</dc:title>
  <cp:lastModifiedBy>vibha hegde</cp:lastModifiedBy>
  <cp:revision>4</cp:revision>
  <dcterms:created xsi:type="dcterms:W3CDTF">2006-08-16T00:00:00Z</dcterms:created>
  <dcterms:modified xsi:type="dcterms:W3CDTF">2024-12-02T23:34:35Z</dcterms:modified>
  <dc:identifier>DAGYJp8ptV4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0x0101007BE4C5BD54490B47950A11667F659381</vt:lpwstr>
  </property>
</Properties>
</file>